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9" r:id="rId2"/>
    <p:sldId id="615" r:id="rId3"/>
    <p:sldId id="564" r:id="rId4"/>
    <p:sldId id="265" r:id="rId5"/>
    <p:sldId id="566" r:id="rId6"/>
    <p:sldId id="567" r:id="rId7"/>
    <p:sldId id="568" r:id="rId8"/>
    <p:sldId id="569" r:id="rId9"/>
    <p:sldId id="283" r:id="rId10"/>
    <p:sldId id="570" r:id="rId11"/>
    <p:sldId id="571" r:id="rId12"/>
    <p:sldId id="572" r:id="rId13"/>
    <p:sldId id="573" r:id="rId14"/>
    <p:sldId id="574" r:id="rId15"/>
    <p:sldId id="575" r:id="rId16"/>
    <p:sldId id="576" r:id="rId17"/>
    <p:sldId id="577" r:id="rId18"/>
    <p:sldId id="292" r:id="rId19"/>
    <p:sldId id="578" r:id="rId20"/>
    <p:sldId id="579" r:id="rId21"/>
    <p:sldId id="580" r:id="rId22"/>
    <p:sldId id="581" r:id="rId23"/>
    <p:sldId id="582" r:id="rId24"/>
    <p:sldId id="583" r:id="rId25"/>
    <p:sldId id="584" r:id="rId26"/>
    <p:sldId id="585" r:id="rId27"/>
    <p:sldId id="586" r:id="rId28"/>
    <p:sldId id="587" r:id="rId29"/>
    <p:sldId id="588" r:id="rId30"/>
    <p:sldId id="589" r:id="rId31"/>
    <p:sldId id="590" r:id="rId32"/>
    <p:sldId id="556" r:id="rId33"/>
    <p:sldId id="591" r:id="rId34"/>
    <p:sldId id="592" r:id="rId35"/>
    <p:sldId id="593" r:id="rId36"/>
    <p:sldId id="266" r:id="rId37"/>
    <p:sldId id="594" r:id="rId38"/>
    <p:sldId id="267" r:id="rId39"/>
    <p:sldId id="595" r:id="rId40"/>
    <p:sldId id="596" r:id="rId41"/>
    <p:sldId id="597" r:id="rId42"/>
    <p:sldId id="598" r:id="rId43"/>
    <p:sldId id="599" r:id="rId44"/>
    <p:sldId id="600" r:id="rId45"/>
    <p:sldId id="601" r:id="rId46"/>
    <p:sldId id="602" r:id="rId47"/>
    <p:sldId id="603" r:id="rId48"/>
    <p:sldId id="604" r:id="rId49"/>
    <p:sldId id="605" r:id="rId50"/>
    <p:sldId id="606" r:id="rId51"/>
    <p:sldId id="607" r:id="rId52"/>
    <p:sldId id="608" r:id="rId53"/>
    <p:sldId id="609" r:id="rId54"/>
    <p:sldId id="610" r:id="rId55"/>
    <p:sldId id="611" r:id="rId56"/>
    <p:sldId id="612" r:id="rId57"/>
    <p:sldId id="613" r:id="rId58"/>
    <p:sldId id="614" r:id="rId59"/>
    <p:sldId id="321" r:id="rId60"/>
    <p:sldId id="322" r:id="rId61"/>
    <p:sldId id="323" r:id="rId62"/>
    <p:sldId id="324" r:id="rId63"/>
    <p:sldId id="325"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showGuides="1">
      <p:cViewPr varScale="1">
        <p:scale>
          <a:sx n="88" d="100"/>
          <a:sy n="88" d="100"/>
        </p:scale>
        <p:origin x="76" y="5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C9CEF-5885-40BD-87CE-9713D52FFAA8}" type="datetimeFigureOut">
              <a:rPr lang="zh-CN" altLang="en-US" smtClean="0"/>
              <a:t>2022/12/14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130259-284B-4089-AC5D-21847C9C2CFC}" type="slidenum">
              <a:rPr lang="zh-CN" altLang="en-US" smtClean="0"/>
              <a:t>‹#›</a:t>
            </a:fld>
            <a:endParaRPr lang="zh-CN" altLang="en-US"/>
          </a:p>
        </p:txBody>
      </p:sp>
    </p:spTree>
    <p:extLst>
      <p:ext uri="{BB962C8B-B14F-4D97-AF65-F5344CB8AC3E}">
        <p14:creationId xmlns:p14="http://schemas.microsoft.com/office/powerpoint/2010/main" val="1598576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9584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14230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58735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2684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88916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粉色的是数字传感器，通过</a:t>
            </a:r>
            <a:r>
              <a:rPr lang="en-US" altLang="zh-CN" dirty="0"/>
              <a:t>IIC</a:t>
            </a:r>
            <a:r>
              <a:rPr lang="zh-CN" altLang="en-US" dirty="0"/>
              <a:t>协议，</a:t>
            </a:r>
            <a:r>
              <a:rPr lang="en-US" altLang="zh-CN" dirty="0"/>
              <a:t>Arduino</a:t>
            </a:r>
            <a:r>
              <a:rPr lang="zh-CN" altLang="en-US" dirty="0"/>
              <a:t>可以直接读取需要的传感器数据。颜色深的是模拟传感器，其采集的数据将以电压的形式输出，由</a:t>
            </a:r>
            <a:r>
              <a:rPr lang="en-US" altLang="zh-CN" dirty="0"/>
              <a:t>Arduino</a:t>
            </a:r>
            <a:r>
              <a:rPr lang="zh-CN" altLang="en-US" dirty="0"/>
              <a:t>内置的</a:t>
            </a:r>
            <a:r>
              <a:rPr lang="en-US" altLang="zh-CN" dirty="0"/>
              <a:t>ADC</a:t>
            </a:r>
            <a:r>
              <a:rPr lang="zh-CN" altLang="en-US" dirty="0"/>
              <a:t>处理器转化为数字信号。</a:t>
            </a:r>
            <a:r>
              <a:rPr lang="en-US" altLang="zh-CN" dirty="0" err="1"/>
              <a:t>WiFi</a:t>
            </a:r>
            <a:r>
              <a:rPr lang="en-US" altLang="zh-CN" dirty="0"/>
              <a:t> </a:t>
            </a:r>
            <a:r>
              <a:rPr lang="zh-CN" altLang="en-US" dirty="0"/>
              <a:t>通讯模块负责进行网络连接，数据的上传与下行指令的接收。</a:t>
            </a:r>
            <a:endParaRPr lang="en-US" altLang="zh-CN" dirty="0"/>
          </a:p>
          <a:p>
            <a:r>
              <a:rPr lang="en-US" altLang="zh-CN" dirty="0"/>
              <a:t>Arduino UNO </a:t>
            </a:r>
            <a:r>
              <a:rPr lang="zh-CN" altLang="en-US" dirty="0"/>
              <a:t>开发板负责进行传感器数据的采集处理动作逻辑的执行和数据的上云。</a:t>
            </a:r>
          </a:p>
        </p:txBody>
      </p:sp>
    </p:spTree>
    <p:extLst>
      <p:ext uri="{BB962C8B-B14F-4D97-AF65-F5344CB8AC3E}">
        <p14:creationId xmlns:p14="http://schemas.microsoft.com/office/powerpoint/2010/main" val="415683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3328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2818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3132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由图可见咱们的智慧家居项目与物联网的总体架构是一致的。</a:t>
            </a:r>
          </a:p>
        </p:txBody>
      </p:sp>
    </p:spTree>
    <p:extLst>
      <p:ext uri="{BB962C8B-B14F-4D97-AF65-F5344CB8AC3E}">
        <p14:creationId xmlns:p14="http://schemas.microsoft.com/office/powerpoint/2010/main" val="823551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04281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64660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spcBef>
                <a:spcPct val="0"/>
              </a:spcBef>
              <a:spcAft>
                <a:spcPct val="0"/>
              </a:spcAft>
            </a:pPr>
            <a:fld id="{B5E7EFD4-C64B-4821-9C75-8FF7A87898D1}" type="datetimeFigureOut">
              <a:rPr lang="zh-CN" altLang="en-US" noProof="1" smtClean="0">
                <a:solidFill>
                  <a:srgbClr val="000000"/>
                </a:solidFill>
              </a:rPr>
              <a:pPr fontAlgn="base">
                <a:spcBef>
                  <a:spcPct val="0"/>
                </a:spcBef>
                <a:spcAft>
                  <a:spcPct val="0"/>
                </a:spcAft>
              </a:pPr>
              <a:t>2022/12/14</a:t>
            </a:fld>
            <a:endParaRPr lang="zh-CN" altLang="en-US" noProof="1">
              <a:solidFill>
                <a:srgbClr val="000000"/>
              </a:solidFill>
            </a:endParaRPr>
          </a:p>
        </p:txBody>
      </p:sp>
      <p:sp>
        <p:nvSpPr>
          <p:cNvPr id="3" name="页脚占位符 2"/>
          <p:cNvSpPr>
            <a:spLocks noGrp="1"/>
          </p:cNvSpPr>
          <p:nvPr>
            <p:ph type="ftr" sz="quarter" idx="11"/>
          </p:nvPr>
        </p:nvSpPr>
        <p:spPr/>
        <p:txBody>
          <a:bodyPr/>
          <a:lstStyle/>
          <a:p>
            <a:pPr fontAlgn="base">
              <a:spcBef>
                <a:spcPct val="0"/>
              </a:spcBef>
              <a:spcAft>
                <a:spcPct val="0"/>
              </a:spcAft>
            </a:pPr>
            <a:endParaRPr lang="en-US" noProof="1">
              <a:solidFill>
                <a:srgbClr val="000000"/>
              </a:solidFill>
            </a:endParaRPr>
          </a:p>
        </p:txBody>
      </p:sp>
      <p:sp>
        <p:nvSpPr>
          <p:cNvPr id="4" name="灯片编号占位符 3"/>
          <p:cNvSpPr>
            <a:spLocks noGrp="1"/>
          </p:cNvSpPr>
          <p:nvPr>
            <p:ph type="sldNum" sz="quarter" idx="12"/>
          </p:nvPr>
        </p:nvSpPr>
        <p:spPr/>
        <p:txBody>
          <a:bodyPr/>
          <a:lstStyle/>
          <a:p>
            <a:pPr fontAlgn="base">
              <a:spcBef>
                <a:spcPct val="0"/>
              </a:spcBef>
              <a:spcAft>
                <a:spcPct val="0"/>
              </a:spcAft>
            </a:pPr>
            <a:fld id="{09500E8A-0042-40AC-A194-C20DC9C097BB}" type="slidenum">
              <a:rPr lang="zh-CN" altLang="en-US" noProof="1" smtClean="0">
                <a:solidFill>
                  <a:srgbClr val="000000"/>
                </a:solidFill>
              </a:rPr>
              <a:pPr fontAlgn="base">
                <a:spcBef>
                  <a:spcPct val="0"/>
                </a:spcBef>
                <a:spcAft>
                  <a:spcPct val="0"/>
                </a:spcAft>
              </a:pPr>
              <a:t>‹#›</a:t>
            </a:fld>
            <a:endParaRPr lang="en-US" noProof="1">
              <a:solidFill>
                <a:srgbClr val="000000"/>
              </a:solidFill>
            </a:endParaRPr>
          </a:p>
        </p:txBody>
      </p:sp>
    </p:spTree>
    <p:extLst>
      <p:ext uri="{BB962C8B-B14F-4D97-AF65-F5344CB8AC3E}">
        <p14:creationId xmlns:p14="http://schemas.microsoft.com/office/powerpoint/2010/main" val="18161376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4638"/>
            <a:ext cx="10972800" cy="1143000"/>
          </a:xfrm>
          <a:prstGeom prst="rect">
            <a:avLst/>
          </a:prstGeom>
          <a:noFill/>
          <a:ln w="9525">
            <a:noFill/>
          </a:ln>
        </p:spPr>
        <p:txBody>
          <a:bodyPr wrap="square" lIns="91440" tIns="45720" rIns="91440" bIns="45720" anchor="ctr"/>
          <a:lstStyle/>
          <a:p>
            <a:pPr lvl="0"/>
            <a:r>
              <a:rPr lang="zh-CN" altLang="en-US"/>
              <a:t>单击此处编辑母版标题样式</a:t>
            </a:r>
            <a:endParaRPr lang="en-US" altLang="zh-CN"/>
          </a:p>
        </p:txBody>
      </p:sp>
      <p:sp>
        <p:nvSpPr>
          <p:cNvPr id="1027" name="Rectangle 3"/>
          <p:cNvSpPr>
            <a:spLocks noGrp="1"/>
          </p:cNvSpPr>
          <p:nvPr>
            <p:ph type="body"/>
          </p:nvPr>
        </p:nvSpPr>
        <p:spPr>
          <a:xfrm>
            <a:off x="609600" y="1600201"/>
            <a:ext cx="10972800" cy="4525963"/>
          </a:xfrm>
          <a:prstGeom prst="rect">
            <a:avLst/>
          </a:prstGeom>
          <a:noFill/>
          <a:ln w="9525">
            <a:noFill/>
          </a:ln>
        </p:spPr>
        <p:txBody>
          <a:bodyPr wrap="square"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endParaRPr lang="en-US" altLang="zh-CN"/>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eaLnBrk="1" hangingPunct="1">
              <a:defRPr sz="1400"/>
            </a:lvl1pPr>
          </a:lstStyle>
          <a:p>
            <a:pPr fontAlgn="base"/>
            <a:fld id="{B5E7EFD4-C64B-4821-9C75-8FF7A87898D1}" type="datetimeFigureOut">
              <a:rPr lang="zh-CN" altLang="en-US" strike="noStrike" noProof="1">
                <a:latin typeface="Arial" panose="020B0604020202020204" pitchFamily="34" charset="0"/>
                <a:ea typeface="宋体" panose="02010600030101010101" pitchFamily="2" charset="-122"/>
                <a:cs typeface="+mn-cs"/>
              </a:rPr>
              <a:pPr fontAlgn="base"/>
              <a:t>2022/12/14</a:t>
            </a:fld>
            <a:endParaRPr lang="zh-CN" altLang="en-US" strike="noStrike" noProof="1">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defRPr sz="1400"/>
            </a:lvl1pPr>
          </a:lstStyle>
          <a:p>
            <a:pPr fontAlgn="base"/>
            <a:endParaRPr lang="en-US" strike="noStrike" noProof="1"/>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fontAlgn="base"/>
            <a:fld id="{09500E8A-0042-40AC-A194-C20DC9C097BB}" type="slidenum">
              <a:rPr lang="zh-CN" altLang="en-US" strike="noStrike" noProof="1">
                <a:latin typeface="Arial" panose="020B0604020202020204" pitchFamily="34" charset="0"/>
                <a:ea typeface="宋体" panose="02010600030101010101" pitchFamily="2" charset="-122"/>
                <a:cs typeface="+mn-cs"/>
              </a:rPr>
              <a:pPr fontAlgn="base"/>
              <a:t>‹#›</a:t>
            </a:fld>
            <a:endParaRPr lang="en-US" strike="noStrike" noProof="1"/>
          </a:p>
        </p:txBody>
      </p:sp>
      <p:pic>
        <p:nvPicPr>
          <p:cNvPr id="1031" name="Picture 7" descr="图片1"/>
          <p:cNvPicPr>
            <a:picLocks noChangeAspect="1"/>
          </p:cNvPicPr>
          <p:nvPr userDrawn="1"/>
        </p:nvPicPr>
        <p:blipFill>
          <a:blip r:embed="rId3" cstate="print"/>
          <a:stretch>
            <a:fillRect/>
          </a:stretch>
        </p:blipFill>
        <p:spPr>
          <a:xfrm>
            <a:off x="6351" y="0"/>
            <a:ext cx="12179300" cy="6858000"/>
          </a:xfrm>
          <a:prstGeom prst="rect">
            <a:avLst/>
          </a:prstGeom>
          <a:noFill/>
          <a:ln w="9525">
            <a:noFill/>
          </a:ln>
        </p:spPr>
      </p:pic>
    </p:spTree>
    <p:extLst>
      <p:ext uri="{BB962C8B-B14F-4D97-AF65-F5344CB8AC3E}">
        <p14:creationId xmlns:p14="http://schemas.microsoft.com/office/powerpoint/2010/main" val="1836660672"/>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reate.arduino.cc/projecthub"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p:cNvSpPr>
          <p:nvPr>
            <p:ph type="ctrTitle"/>
          </p:nvPr>
        </p:nvSpPr>
        <p:spPr>
          <a:xfrm>
            <a:off x="1919536" y="1916832"/>
            <a:ext cx="8496448" cy="1747838"/>
          </a:xfrm>
        </p:spPr>
        <p:txBody>
          <a:bodyPr wrap="square" lIns="91440" tIns="45720" rIns="91440" bIns="45720" anchor="t"/>
          <a:lstStyle>
            <a:lvl1pPr lvl="0">
              <a:defRPr/>
            </a:lvl1pPr>
          </a:lstStyle>
          <a:p>
            <a:pPr lvl="0"/>
            <a:r>
              <a:rPr lang="en-US" altLang="zh-CN" sz="6000" b="1" dirty="0">
                <a:solidFill>
                  <a:srgbClr val="660066"/>
                </a:solidFill>
                <a:latin typeface="隶书" panose="02010509060101010101" pitchFamily="1" charset="-122"/>
                <a:ea typeface="隶书" panose="02010509060101010101" pitchFamily="1" charset="-122"/>
              </a:rPr>
              <a:t> </a:t>
            </a:r>
            <a:r>
              <a:rPr lang="zh-CN" altLang="en-US" sz="6000" b="1" dirty="0">
                <a:solidFill>
                  <a:srgbClr val="660066"/>
                </a:solidFill>
                <a:latin typeface="隶书" panose="02010509060101010101" pitchFamily="1" charset="-122"/>
                <a:ea typeface="隶书" panose="02010509060101010101" pitchFamily="1" charset="-122"/>
              </a:rPr>
              <a:t>智慧云平台创新</a:t>
            </a: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br>
              <a:rPr lang="en-US" altLang="zh-CN" sz="6000" b="1" dirty="0">
                <a:solidFill>
                  <a:srgbClr val="660066"/>
                </a:solidFill>
                <a:latin typeface="隶书" panose="02010509060101010101" pitchFamily="1" charset="-122"/>
                <a:ea typeface="隶书" panose="02010509060101010101" pitchFamily="1" charset="-122"/>
              </a:rPr>
            </a:br>
            <a:endParaRPr lang="zh-CN" altLang="en-US" sz="2400" b="1" dirty="0">
              <a:solidFill>
                <a:srgbClr val="660066"/>
              </a:solidFill>
              <a:latin typeface="隶书" panose="02010509060101010101" pitchFamily="1" charset="-122"/>
              <a:ea typeface="隶书" panose="02010509060101010101" pitchFamily="1" charset="-122"/>
            </a:endParaRPr>
          </a:p>
        </p:txBody>
      </p:sp>
      <p:sp>
        <p:nvSpPr>
          <p:cNvPr id="2" name="矩形 1"/>
          <p:cNvSpPr/>
          <p:nvPr/>
        </p:nvSpPr>
        <p:spPr bwMode="auto">
          <a:xfrm>
            <a:off x="2999786" y="54029"/>
            <a:ext cx="2520175" cy="854796"/>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Tree>
    <p:custDataLst>
      <p:tags r:id="rId1"/>
    </p:custDataLst>
    <p:extLst>
      <p:ext uri="{BB962C8B-B14F-4D97-AF65-F5344CB8AC3E}">
        <p14:creationId xmlns:p14="http://schemas.microsoft.com/office/powerpoint/2010/main" val="545675352"/>
      </p:ext>
    </p:extLst>
  </p:cSld>
  <p:clrMapOvr>
    <a:masterClrMapping/>
  </p:clrMapOvr>
  <mc:AlternateContent xmlns:mc="http://schemas.openxmlformats.org/markup-compatibility/2006" xmlns:p14="http://schemas.microsoft.com/office/powerpoint/2010/main">
    <mc:Choice Requires="p14">
      <p:transition spd="slow" p14:dur="2000" advTm="4761"/>
    </mc:Choice>
    <mc:Fallback xmlns="">
      <p:transition spd="slow" advTm="47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5CDA4FE-8AF0-49A1-A558-F36C97E5553A}"/>
              </a:ext>
            </a:extLst>
          </p:cNvPr>
          <p:cNvSpPr txBox="1"/>
          <p:nvPr/>
        </p:nvSpPr>
        <p:spPr>
          <a:xfrm>
            <a:off x="2207568" y="1556792"/>
            <a:ext cx="8064896" cy="707886"/>
          </a:xfrm>
          <a:prstGeom prst="rect">
            <a:avLst/>
          </a:prstGeom>
          <a:noFill/>
        </p:spPr>
        <p:txBody>
          <a:bodyPr wrap="square">
            <a:spAutoFit/>
          </a:bodyPr>
          <a:lstStyle/>
          <a:p>
            <a:pPr fontAlgn="base">
              <a:spcBef>
                <a:spcPct val="0"/>
              </a:spcBef>
              <a:spcAft>
                <a:spcPct val="0"/>
              </a:spcAft>
            </a:pPr>
            <a:r>
              <a:rPr lang="zh-CN" altLang="en-US" sz="2000" dirty="0">
                <a:solidFill>
                  <a:srgbClr val="000000"/>
                </a:solidFill>
                <a:latin typeface="Arial" panose="020B0604020202020204" pitchFamily="34" charset="0"/>
                <a:ea typeface="宋体" panose="02010600030101010101" pitchFamily="2" charset="-122"/>
              </a:rPr>
              <a:t>目前，许多类型的传感器对于开发者而言都是相通的，与单片机，树莓派，</a:t>
            </a:r>
            <a:r>
              <a:rPr lang="en-US" altLang="zh-CN" sz="2000" dirty="0">
                <a:solidFill>
                  <a:srgbClr val="222222"/>
                </a:solidFill>
                <a:latin typeface="Arial" panose="020B0604020202020204" pitchFamily="34" charset="0"/>
                <a:ea typeface="宋体" panose="02010600030101010101" pitchFamily="2" charset="-122"/>
              </a:rPr>
              <a:t>Arduino</a:t>
            </a:r>
            <a:r>
              <a:rPr lang="zh-CN" altLang="en-US" sz="2000" dirty="0">
                <a:solidFill>
                  <a:srgbClr val="222222"/>
                </a:solidFill>
                <a:latin typeface="Arial" panose="020B0604020202020204" pitchFamily="34" charset="0"/>
                <a:ea typeface="宋体" panose="02010600030101010101" pitchFamily="2" charset="-122"/>
              </a:rPr>
              <a:t>的接口也是固定的。</a:t>
            </a:r>
            <a:endParaRPr lang="zh-CN" altLang="en-US" sz="2000" dirty="0">
              <a:solidFill>
                <a:srgbClr val="000000"/>
              </a:solidFill>
              <a:latin typeface="Arial" panose="020B0604020202020204" pitchFamily="34" charset="0"/>
              <a:ea typeface="宋体" panose="02010600030101010101" pitchFamily="2" charset="-122"/>
            </a:endParaRPr>
          </a:p>
        </p:txBody>
      </p:sp>
      <p:sp>
        <p:nvSpPr>
          <p:cNvPr id="5" name="文本框 4">
            <a:extLst>
              <a:ext uri="{FF2B5EF4-FFF2-40B4-BE49-F238E27FC236}">
                <a16:creationId xmlns:a16="http://schemas.microsoft.com/office/drawing/2014/main" id="{336E6F1F-CCF7-434E-AEE0-E77197469CF8}"/>
              </a:ext>
            </a:extLst>
          </p:cNvPr>
          <p:cNvSpPr txBox="1"/>
          <p:nvPr/>
        </p:nvSpPr>
        <p:spPr>
          <a:xfrm>
            <a:off x="2927648" y="2780928"/>
            <a:ext cx="6174432" cy="1569660"/>
          </a:xfrm>
          <a:prstGeom prst="rect">
            <a:avLst/>
          </a:prstGeom>
          <a:noFill/>
        </p:spPr>
        <p:txBody>
          <a:bodyPr wrap="square">
            <a:spAutoFit/>
          </a:bodyPr>
          <a:lstStyle/>
          <a:p>
            <a:pPr algn="ctr" fontAlgn="base">
              <a:spcBef>
                <a:spcPct val="0"/>
              </a:spcBef>
              <a:spcAft>
                <a:spcPct val="0"/>
              </a:spcAft>
            </a:pPr>
            <a:r>
              <a:rPr lang="zh-CN" altLang="en-US" sz="3200" b="1" dirty="0">
                <a:solidFill>
                  <a:srgbClr val="404040"/>
                </a:solidFill>
                <a:latin typeface="-apple-system"/>
                <a:ea typeface="宋体" panose="02010600030101010101" pitchFamily="2" charset="-122"/>
              </a:rPr>
              <a:t>传感器的接口</a:t>
            </a:r>
          </a:p>
          <a:p>
            <a:pPr fontAlgn="base">
              <a:spcBef>
                <a:spcPct val="0"/>
              </a:spcBef>
              <a:spcAft>
                <a:spcPct val="0"/>
              </a:spcAft>
              <a:buFont typeface="Arial" panose="020B0604020202020204" pitchFamily="34" charset="0"/>
              <a:buChar char="•"/>
            </a:pPr>
            <a:r>
              <a:rPr lang="zh-CN" altLang="en-US" sz="3200" dirty="0">
                <a:solidFill>
                  <a:srgbClr val="404040"/>
                </a:solidFill>
                <a:latin typeface="-apple-system"/>
                <a:ea typeface="宋体" panose="02010600030101010101" pitchFamily="2" charset="-122"/>
              </a:rPr>
              <a:t>数字量：</a:t>
            </a:r>
            <a:r>
              <a:rPr lang="en-US" altLang="zh-CN" sz="3200" dirty="0">
                <a:solidFill>
                  <a:srgbClr val="404040"/>
                </a:solidFill>
                <a:latin typeface="-apple-system"/>
                <a:ea typeface="宋体" panose="02010600030101010101" pitchFamily="2" charset="-122"/>
              </a:rPr>
              <a:t>IIC</a:t>
            </a:r>
            <a:r>
              <a:rPr lang="zh-CN" altLang="en-US" sz="3200" dirty="0">
                <a:solidFill>
                  <a:srgbClr val="404040"/>
                </a:solidFill>
                <a:latin typeface="-apple-system"/>
                <a:ea typeface="宋体" panose="02010600030101010101" pitchFamily="2" charset="-122"/>
              </a:rPr>
              <a:t>和</a:t>
            </a:r>
            <a:r>
              <a:rPr lang="en-US" altLang="zh-CN" sz="3200" dirty="0">
                <a:solidFill>
                  <a:srgbClr val="404040"/>
                </a:solidFill>
                <a:latin typeface="-apple-system"/>
                <a:ea typeface="宋体" panose="02010600030101010101" pitchFamily="2" charset="-122"/>
              </a:rPr>
              <a:t>SPI</a:t>
            </a:r>
            <a:r>
              <a:rPr lang="zh-CN" altLang="en-US" sz="3200" dirty="0">
                <a:solidFill>
                  <a:srgbClr val="404040"/>
                </a:solidFill>
                <a:latin typeface="-apple-system"/>
                <a:ea typeface="宋体" panose="02010600030101010101" pitchFamily="2" charset="-122"/>
              </a:rPr>
              <a:t>接口</a:t>
            </a:r>
          </a:p>
          <a:p>
            <a:pPr fontAlgn="base">
              <a:spcBef>
                <a:spcPct val="0"/>
              </a:spcBef>
              <a:spcAft>
                <a:spcPct val="0"/>
              </a:spcAft>
              <a:buFont typeface="Arial" panose="020B0604020202020204" pitchFamily="34" charset="0"/>
              <a:buChar char="•"/>
            </a:pPr>
            <a:r>
              <a:rPr lang="zh-CN" altLang="en-US" sz="3200" dirty="0">
                <a:solidFill>
                  <a:srgbClr val="404040"/>
                </a:solidFill>
                <a:latin typeface="-apple-system"/>
                <a:ea typeface="宋体" panose="02010600030101010101" pitchFamily="2" charset="-122"/>
              </a:rPr>
              <a:t>模拟量：内置的</a:t>
            </a:r>
            <a:r>
              <a:rPr lang="en-US" altLang="zh-CN" sz="3200" dirty="0">
                <a:solidFill>
                  <a:srgbClr val="404040"/>
                </a:solidFill>
                <a:latin typeface="-apple-system"/>
                <a:ea typeface="宋体" panose="02010600030101010101" pitchFamily="2" charset="-122"/>
              </a:rPr>
              <a:t>ADC-</a:t>
            </a:r>
            <a:r>
              <a:rPr lang="zh-CN" altLang="en-US" sz="3200" dirty="0">
                <a:solidFill>
                  <a:srgbClr val="404040"/>
                </a:solidFill>
                <a:latin typeface="-apple-system"/>
                <a:ea typeface="宋体" panose="02010600030101010101" pitchFamily="2" charset="-122"/>
              </a:rPr>
              <a:t>模数转换器</a:t>
            </a:r>
          </a:p>
        </p:txBody>
      </p:sp>
    </p:spTree>
    <p:extLst>
      <p:ext uri="{BB962C8B-B14F-4D97-AF65-F5344CB8AC3E}">
        <p14:creationId xmlns:p14="http://schemas.microsoft.com/office/powerpoint/2010/main" val="421835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14A2FD2-C28C-4805-85C2-A940F160284D}"/>
              </a:ext>
            </a:extLst>
          </p:cNvPr>
          <p:cNvSpPr txBox="1"/>
          <p:nvPr/>
        </p:nvSpPr>
        <p:spPr>
          <a:xfrm>
            <a:off x="2279576" y="2420889"/>
            <a:ext cx="8064896" cy="1323439"/>
          </a:xfrm>
          <a:prstGeom prst="rect">
            <a:avLst/>
          </a:prstGeom>
          <a:noFill/>
        </p:spPr>
        <p:txBody>
          <a:bodyPr wrap="square">
            <a:spAutoFit/>
          </a:bodyPr>
          <a:lstStyle/>
          <a:p>
            <a:pPr fontAlgn="base">
              <a:spcBef>
                <a:spcPct val="0"/>
              </a:spcBef>
              <a:spcAft>
                <a:spcPct val="0"/>
              </a:spcAft>
            </a:pPr>
            <a:r>
              <a:rPr lang="zh-CN" altLang="en-US" sz="2000" dirty="0">
                <a:solidFill>
                  <a:srgbClr val="000000"/>
                </a:solidFill>
                <a:latin typeface="Arial" panose="020B0604020202020204" pitchFamily="34" charset="0"/>
                <a:ea typeface="宋体" panose="02010600030101010101" pitchFamily="2" charset="-122"/>
              </a:rPr>
              <a:t>是不是所有的物联网项目都是类似的架构？</a:t>
            </a:r>
            <a:endParaRPr lang="en-US" altLang="zh-CN" sz="20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sz="2000" dirty="0">
                <a:solidFill>
                  <a:srgbClr val="000000"/>
                </a:solidFill>
                <a:latin typeface="Arial" panose="020B0604020202020204" pitchFamily="34" charset="0"/>
                <a:ea typeface="宋体" panose="02010600030101010101" pitchFamily="2" charset="-122"/>
              </a:rPr>
              <a:t>答案：是的。</a:t>
            </a:r>
            <a:endParaRPr lang="en-US" altLang="zh-CN" sz="20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sz="2000" dirty="0">
                <a:solidFill>
                  <a:srgbClr val="000000"/>
                </a:solidFill>
                <a:latin typeface="Arial" panose="020B0604020202020204" pitchFamily="34" charset="0"/>
                <a:ea typeface="宋体" panose="02010600030101010101" pitchFamily="2" charset="-122"/>
              </a:rPr>
              <a:t>不同的是表现的形式不一样，更重要的是对数据的处理方式不一样。</a:t>
            </a:r>
            <a:endParaRPr lang="en-US" altLang="zh-CN" sz="20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sz="2000" dirty="0">
                <a:solidFill>
                  <a:srgbClr val="000000"/>
                </a:solidFill>
                <a:latin typeface="Arial" panose="020B0604020202020204" pitchFamily="34" charset="0"/>
                <a:ea typeface="宋体" panose="02010600030101010101" pitchFamily="2" charset="-122"/>
              </a:rPr>
              <a:t>下面以共享单车举例。</a:t>
            </a:r>
          </a:p>
        </p:txBody>
      </p:sp>
    </p:spTree>
    <p:extLst>
      <p:ext uri="{BB962C8B-B14F-4D97-AF65-F5344CB8AC3E}">
        <p14:creationId xmlns:p14="http://schemas.microsoft.com/office/powerpoint/2010/main" val="53302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1F7549D-E122-4613-BC61-BE8DD18A738A}"/>
              </a:ext>
            </a:extLst>
          </p:cNvPr>
          <p:cNvSpPr txBox="1"/>
          <p:nvPr/>
        </p:nvSpPr>
        <p:spPr>
          <a:xfrm>
            <a:off x="3215680" y="1268761"/>
            <a:ext cx="5976664" cy="646331"/>
          </a:xfrm>
          <a:prstGeom prst="rect">
            <a:avLst/>
          </a:prstGeom>
          <a:noFill/>
        </p:spPr>
        <p:txBody>
          <a:bodyPr wrap="square">
            <a:spAutoFit/>
          </a:bodyPr>
          <a:lstStyle/>
          <a:p>
            <a:pPr fontAlgn="base">
              <a:spcBef>
                <a:spcPct val="0"/>
              </a:spcBef>
              <a:spcAft>
                <a:spcPct val="0"/>
              </a:spcAft>
            </a:pPr>
            <a:r>
              <a:rPr lang="zh-CN" altLang="en-US" sz="3600" b="1" dirty="0">
                <a:solidFill>
                  <a:srgbClr val="222222"/>
                </a:solidFill>
                <a:latin typeface="Arial" panose="020B0604020202020204" pitchFamily="34" charset="0"/>
                <a:ea typeface="宋体" panose="02010600030101010101" pitchFamily="2" charset="-122"/>
              </a:rPr>
              <a:t>“共享单车”的应用层系统</a:t>
            </a:r>
            <a:endParaRPr lang="zh-CN" altLang="en-US" sz="3600" b="1" dirty="0">
              <a:solidFill>
                <a:srgbClr val="000000"/>
              </a:solidFill>
              <a:latin typeface="Arial" panose="020B060402020202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05B871BD-B353-4A8A-BDF1-A43B1425DA8F}"/>
              </a:ext>
            </a:extLst>
          </p:cNvPr>
          <p:cNvPicPr>
            <a:picLocks noChangeAspect="1"/>
          </p:cNvPicPr>
          <p:nvPr/>
        </p:nvPicPr>
        <p:blipFill>
          <a:blip r:embed="rId3"/>
          <a:stretch>
            <a:fillRect/>
          </a:stretch>
        </p:blipFill>
        <p:spPr>
          <a:xfrm>
            <a:off x="3227598" y="1915091"/>
            <a:ext cx="5556870" cy="4226768"/>
          </a:xfrm>
          <a:prstGeom prst="rect">
            <a:avLst/>
          </a:prstGeom>
        </p:spPr>
      </p:pic>
      <p:sp>
        <p:nvSpPr>
          <p:cNvPr id="5" name="文本框 4">
            <a:extLst>
              <a:ext uri="{FF2B5EF4-FFF2-40B4-BE49-F238E27FC236}">
                <a16:creationId xmlns:a16="http://schemas.microsoft.com/office/drawing/2014/main" id="{7F5DBB10-4F78-4E15-8682-D2FF5C0A6373}"/>
              </a:ext>
            </a:extLst>
          </p:cNvPr>
          <p:cNvSpPr txBox="1"/>
          <p:nvPr/>
        </p:nvSpPr>
        <p:spPr>
          <a:xfrm>
            <a:off x="1991544" y="6141860"/>
            <a:ext cx="8208912" cy="646331"/>
          </a:xfrm>
          <a:prstGeom prst="rect">
            <a:avLst/>
          </a:prstGeom>
          <a:noFill/>
        </p:spPr>
        <p:txBody>
          <a:bodyPr wrap="square">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anose="02010600030101010101" pitchFamily="2" charset="-122"/>
              </a:rPr>
              <a:t>共享单车主要部分：</a:t>
            </a:r>
            <a:r>
              <a:rPr lang="en-US" altLang="zh-CN" dirty="0">
                <a:solidFill>
                  <a:srgbClr val="000000"/>
                </a:solidFill>
                <a:latin typeface="Arial" panose="020B0604020202020204" pitchFamily="34" charset="0"/>
                <a:ea typeface="宋体" panose="02010600030101010101" pitchFamily="2" charset="-122"/>
              </a:rPr>
              <a:t>1.</a:t>
            </a:r>
            <a:r>
              <a:rPr lang="zh-CN" altLang="en-US" dirty="0">
                <a:solidFill>
                  <a:srgbClr val="000000"/>
                </a:solidFill>
                <a:latin typeface="Arial" panose="020B0604020202020204" pitchFamily="34" charset="0"/>
                <a:ea typeface="宋体" panose="02010600030101010101" pitchFamily="2" charset="-122"/>
              </a:rPr>
              <a:t>单车上面的智能锁。含有</a:t>
            </a:r>
            <a:r>
              <a:rPr lang="en-US" altLang="zh-CN" dirty="0">
                <a:solidFill>
                  <a:srgbClr val="000000"/>
                </a:solidFill>
                <a:latin typeface="Arial" panose="020B0604020202020204" pitchFamily="34" charset="0"/>
                <a:ea typeface="宋体" panose="02010600030101010101" pitchFamily="2" charset="-122"/>
              </a:rPr>
              <a:t>GPS</a:t>
            </a:r>
            <a:r>
              <a:rPr lang="zh-CN" altLang="en-US" dirty="0">
                <a:solidFill>
                  <a:srgbClr val="000000"/>
                </a:solidFill>
                <a:latin typeface="Arial" panose="020B0604020202020204" pitchFamily="34" charset="0"/>
                <a:ea typeface="宋体" panose="02010600030101010101" pitchFamily="2" charset="-122"/>
              </a:rPr>
              <a:t>定位模块，通信模块和电控模块。</a:t>
            </a:r>
            <a:r>
              <a:rPr lang="en-US" altLang="zh-CN" dirty="0">
                <a:solidFill>
                  <a:srgbClr val="000000"/>
                </a:solidFill>
                <a:latin typeface="Arial" panose="020B0604020202020204" pitchFamily="34" charset="0"/>
                <a:ea typeface="宋体" panose="02010600030101010101" pitchFamily="2" charset="-122"/>
              </a:rPr>
              <a:t>2.</a:t>
            </a:r>
            <a:r>
              <a:rPr lang="zh-CN" altLang="en-US" dirty="0">
                <a:solidFill>
                  <a:srgbClr val="000000"/>
                </a:solidFill>
                <a:latin typeface="Arial" panose="020B0604020202020204" pitchFamily="34" charset="0"/>
                <a:ea typeface="宋体" panose="02010600030101010101" pitchFamily="2" charset="-122"/>
              </a:rPr>
              <a:t>用户手机和</a:t>
            </a:r>
            <a:r>
              <a:rPr lang="en-US" altLang="zh-CN" dirty="0">
                <a:solidFill>
                  <a:srgbClr val="000000"/>
                </a:solidFill>
                <a:latin typeface="Arial" panose="020B0604020202020204" pitchFamily="34" charset="0"/>
                <a:ea typeface="宋体" panose="02010600030101010101" pitchFamily="2" charset="-122"/>
              </a:rPr>
              <a:t>APP.3.</a:t>
            </a:r>
            <a:r>
              <a:rPr lang="zh-CN" altLang="en-US" dirty="0">
                <a:solidFill>
                  <a:srgbClr val="000000"/>
                </a:solidFill>
                <a:latin typeface="Arial" panose="020B0604020202020204" pitchFamily="34" charset="0"/>
                <a:ea typeface="宋体" panose="02010600030101010101" pitchFamily="2" charset="-122"/>
              </a:rPr>
              <a:t>单车提供商的云服务器。</a:t>
            </a:r>
          </a:p>
        </p:txBody>
      </p:sp>
    </p:spTree>
    <p:extLst>
      <p:ext uri="{BB962C8B-B14F-4D97-AF65-F5344CB8AC3E}">
        <p14:creationId xmlns:p14="http://schemas.microsoft.com/office/powerpoint/2010/main" val="4229712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58E253F-2FE2-4312-824E-39A5EE5C75A8}"/>
              </a:ext>
            </a:extLst>
          </p:cNvPr>
          <p:cNvPicPr>
            <a:picLocks noChangeAspect="1"/>
          </p:cNvPicPr>
          <p:nvPr/>
        </p:nvPicPr>
        <p:blipFill>
          <a:blip r:embed="rId2"/>
          <a:stretch>
            <a:fillRect/>
          </a:stretch>
        </p:blipFill>
        <p:spPr>
          <a:xfrm>
            <a:off x="1721768" y="2564905"/>
            <a:ext cx="8748464" cy="2011641"/>
          </a:xfrm>
          <a:prstGeom prst="rect">
            <a:avLst/>
          </a:prstGeom>
        </p:spPr>
      </p:pic>
      <p:sp>
        <p:nvSpPr>
          <p:cNvPr id="4" name="文本框 3">
            <a:extLst>
              <a:ext uri="{FF2B5EF4-FFF2-40B4-BE49-F238E27FC236}">
                <a16:creationId xmlns:a16="http://schemas.microsoft.com/office/drawing/2014/main" id="{CC6E017D-CC27-4674-8D97-CAE5C36B77E1}"/>
              </a:ext>
            </a:extLst>
          </p:cNvPr>
          <p:cNvSpPr txBox="1"/>
          <p:nvPr/>
        </p:nvSpPr>
        <p:spPr>
          <a:xfrm>
            <a:off x="2639616" y="1412777"/>
            <a:ext cx="6912768" cy="830997"/>
          </a:xfrm>
          <a:prstGeom prst="rect">
            <a:avLst/>
          </a:prstGeom>
          <a:noFill/>
        </p:spPr>
        <p:txBody>
          <a:bodyPr wrap="square">
            <a:spAutoFit/>
          </a:bodyPr>
          <a:lstStyle/>
          <a:p>
            <a:pPr fontAlgn="base">
              <a:spcBef>
                <a:spcPct val="0"/>
              </a:spcBef>
              <a:spcAft>
                <a:spcPct val="0"/>
              </a:spcAft>
            </a:pPr>
            <a:r>
              <a:rPr lang="zh-CN" altLang="en-US" sz="2400" b="1" dirty="0">
                <a:solidFill>
                  <a:srgbClr val="000000"/>
                </a:solidFill>
                <a:latin typeface="Arial" panose="020B0604020202020204" pitchFamily="34" charset="0"/>
                <a:ea typeface="宋体" panose="02010600030101010101" pitchFamily="2" charset="-122"/>
              </a:rPr>
              <a:t>流程</a:t>
            </a:r>
            <a:r>
              <a:rPr lang="en-US" altLang="zh-CN" sz="2400" b="1" dirty="0">
                <a:solidFill>
                  <a:srgbClr val="000000"/>
                </a:solidFill>
                <a:latin typeface="Arial" panose="020B0604020202020204" pitchFamily="34" charset="0"/>
                <a:ea typeface="宋体" panose="02010600030101010101" pitchFamily="2" charset="-122"/>
              </a:rPr>
              <a:t>1</a:t>
            </a:r>
            <a:r>
              <a:rPr lang="zh-CN" altLang="en-US" sz="2400" b="1" dirty="0">
                <a:solidFill>
                  <a:srgbClr val="000000"/>
                </a:solidFill>
                <a:latin typeface="Arial" panose="020B0604020202020204" pitchFamily="34" charset="0"/>
                <a:ea typeface="宋体" panose="02010600030101010101" pitchFamily="2" charset="-122"/>
              </a:rPr>
              <a:t>：单车放在路边，通过</a:t>
            </a:r>
            <a:r>
              <a:rPr lang="en-US" altLang="zh-CN" sz="2400" b="1" dirty="0">
                <a:solidFill>
                  <a:srgbClr val="000000"/>
                </a:solidFill>
                <a:latin typeface="Arial" panose="020B0604020202020204" pitchFamily="34" charset="0"/>
                <a:ea typeface="宋体" panose="02010600030101010101" pitchFamily="2" charset="-122"/>
              </a:rPr>
              <a:t>GPS</a:t>
            </a:r>
            <a:r>
              <a:rPr lang="zh-CN" altLang="en-US" sz="2400" b="1" dirty="0">
                <a:solidFill>
                  <a:srgbClr val="000000"/>
                </a:solidFill>
                <a:latin typeface="Arial" panose="020B0604020202020204" pitchFamily="34" charset="0"/>
                <a:ea typeface="宋体" panose="02010600030101010101" pitchFamily="2" charset="-122"/>
              </a:rPr>
              <a:t>定位模块，定期将定位信息报告给设备商的云服务器。</a:t>
            </a:r>
          </a:p>
        </p:txBody>
      </p:sp>
    </p:spTree>
    <p:extLst>
      <p:ext uri="{BB962C8B-B14F-4D97-AF65-F5344CB8AC3E}">
        <p14:creationId xmlns:p14="http://schemas.microsoft.com/office/powerpoint/2010/main" val="281177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8515D8-5D27-4672-8599-FAE12B7AEC94}"/>
              </a:ext>
            </a:extLst>
          </p:cNvPr>
          <p:cNvPicPr>
            <a:picLocks noChangeAspect="1"/>
          </p:cNvPicPr>
          <p:nvPr/>
        </p:nvPicPr>
        <p:blipFill>
          <a:blip r:embed="rId2"/>
          <a:stretch>
            <a:fillRect/>
          </a:stretch>
        </p:blipFill>
        <p:spPr>
          <a:xfrm>
            <a:off x="2135560" y="2348880"/>
            <a:ext cx="8388424" cy="2423322"/>
          </a:xfrm>
          <a:prstGeom prst="rect">
            <a:avLst/>
          </a:prstGeom>
        </p:spPr>
      </p:pic>
      <p:sp>
        <p:nvSpPr>
          <p:cNvPr id="3" name="文本框 2">
            <a:extLst>
              <a:ext uri="{FF2B5EF4-FFF2-40B4-BE49-F238E27FC236}">
                <a16:creationId xmlns:a16="http://schemas.microsoft.com/office/drawing/2014/main" id="{D58C589D-CD56-4FED-826B-D5EB3DD1B16C}"/>
              </a:ext>
            </a:extLst>
          </p:cNvPr>
          <p:cNvSpPr txBox="1"/>
          <p:nvPr/>
        </p:nvSpPr>
        <p:spPr>
          <a:xfrm>
            <a:off x="2639616" y="1412777"/>
            <a:ext cx="6912768" cy="830997"/>
          </a:xfrm>
          <a:prstGeom prst="rect">
            <a:avLst/>
          </a:prstGeom>
          <a:noFill/>
        </p:spPr>
        <p:txBody>
          <a:bodyPr wrap="square">
            <a:spAutoFit/>
          </a:bodyPr>
          <a:lstStyle/>
          <a:p>
            <a:pPr fontAlgn="base">
              <a:spcBef>
                <a:spcPct val="0"/>
              </a:spcBef>
              <a:spcAft>
                <a:spcPct val="0"/>
              </a:spcAft>
            </a:pPr>
            <a:r>
              <a:rPr lang="zh-CN" altLang="en-US" sz="2400" b="1" dirty="0">
                <a:solidFill>
                  <a:srgbClr val="000000"/>
                </a:solidFill>
                <a:latin typeface="Arial" panose="020B0604020202020204" pitchFamily="34" charset="0"/>
                <a:ea typeface="宋体" panose="02010600030101010101" pitchFamily="2" charset="-122"/>
              </a:rPr>
              <a:t>流程</a:t>
            </a:r>
            <a:r>
              <a:rPr lang="en-US" altLang="zh-CN" sz="2400" b="1" dirty="0">
                <a:solidFill>
                  <a:srgbClr val="000000"/>
                </a:solidFill>
                <a:latin typeface="Arial" panose="020B0604020202020204" pitchFamily="34" charset="0"/>
                <a:ea typeface="宋体" panose="02010600030101010101" pitchFamily="2" charset="-122"/>
              </a:rPr>
              <a:t>2</a:t>
            </a:r>
            <a:r>
              <a:rPr lang="zh-CN" altLang="en-US" sz="2400" b="1" dirty="0">
                <a:solidFill>
                  <a:srgbClr val="000000"/>
                </a:solidFill>
                <a:latin typeface="Arial" panose="020B0604020202020204" pitchFamily="34" charset="0"/>
                <a:ea typeface="宋体" panose="02010600030101010101" pitchFamily="2" charset="-122"/>
              </a:rPr>
              <a:t>：用户通过手机</a:t>
            </a:r>
            <a:r>
              <a:rPr lang="en-US" altLang="zh-CN" sz="2400" b="1" dirty="0">
                <a:solidFill>
                  <a:srgbClr val="000000"/>
                </a:solidFill>
                <a:latin typeface="Arial" panose="020B0604020202020204" pitchFamily="34" charset="0"/>
                <a:ea typeface="宋体" panose="02010600030101010101" pitchFamily="2" charset="-122"/>
              </a:rPr>
              <a:t>APP</a:t>
            </a:r>
            <a:r>
              <a:rPr lang="zh-CN" altLang="en-US" sz="2400" b="1" dirty="0">
                <a:solidFill>
                  <a:srgbClr val="000000"/>
                </a:solidFill>
                <a:latin typeface="Arial" panose="020B0604020202020204" pitchFamily="34" charset="0"/>
                <a:ea typeface="宋体" panose="02010600030101010101" pitchFamily="2" charset="-122"/>
              </a:rPr>
              <a:t>访问云服务器数据，查看周边的单车停放位置信息。</a:t>
            </a:r>
          </a:p>
        </p:txBody>
      </p:sp>
    </p:spTree>
    <p:extLst>
      <p:ext uri="{BB962C8B-B14F-4D97-AF65-F5344CB8AC3E}">
        <p14:creationId xmlns:p14="http://schemas.microsoft.com/office/powerpoint/2010/main" val="134007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E5357C4-AD84-4056-AEE0-43EA6B8C49E9}"/>
              </a:ext>
            </a:extLst>
          </p:cNvPr>
          <p:cNvPicPr>
            <a:picLocks noChangeAspect="1"/>
          </p:cNvPicPr>
          <p:nvPr/>
        </p:nvPicPr>
        <p:blipFill>
          <a:blip r:embed="rId2"/>
          <a:stretch>
            <a:fillRect/>
          </a:stretch>
        </p:blipFill>
        <p:spPr>
          <a:xfrm>
            <a:off x="2644758" y="2564904"/>
            <a:ext cx="6912768" cy="4156734"/>
          </a:xfrm>
          <a:prstGeom prst="rect">
            <a:avLst/>
          </a:prstGeom>
        </p:spPr>
      </p:pic>
      <p:sp>
        <p:nvSpPr>
          <p:cNvPr id="3" name="文本框 2">
            <a:extLst>
              <a:ext uri="{FF2B5EF4-FFF2-40B4-BE49-F238E27FC236}">
                <a16:creationId xmlns:a16="http://schemas.microsoft.com/office/drawing/2014/main" id="{A7A95CA0-A97F-463C-BF33-1B4727BB9C22}"/>
              </a:ext>
            </a:extLst>
          </p:cNvPr>
          <p:cNvSpPr txBox="1"/>
          <p:nvPr/>
        </p:nvSpPr>
        <p:spPr>
          <a:xfrm>
            <a:off x="2207568" y="962718"/>
            <a:ext cx="8064896" cy="1569660"/>
          </a:xfrm>
          <a:prstGeom prst="rect">
            <a:avLst/>
          </a:prstGeom>
          <a:noFill/>
        </p:spPr>
        <p:txBody>
          <a:bodyPr wrap="square">
            <a:spAutoFit/>
          </a:bodyPr>
          <a:lstStyle/>
          <a:p>
            <a:pPr fontAlgn="base">
              <a:spcBef>
                <a:spcPct val="0"/>
              </a:spcBef>
              <a:spcAft>
                <a:spcPct val="0"/>
              </a:spcAft>
            </a:pPr>
            <a:r>
              <a:rPr lang="zh-CN" altLang="en-US" sz="2400" b="1" dirty="0">
                <a:solidFill>
                  <a:srgbClr val="000000"/>
                </a:solidFill>
                <a:latin typeface="Arial" panose="020B0604020202020204" pitchFamily="34" charset="0"/>
                <a:ea typeface="宋体" panose="02010600030101010101" pitchFamily="2" charset="-122"/>
              </a:rPr>
              <a:t>流程</a:t>
            </a:r>
            <a:r>
              <a:rPr lang="en-US" altLang="zh-CN" sz="2400" b="1" dirty="0">
                <a:solidFill>
                  <a:srgbClr val="000000"/>
                </a:solidFill>
                <a:latin typeface="Arial" panose="020B0604020202020204" pitchFamily="34" charset="0"/>
                <a:ea typeface="宋体" panose="02010600030101010101" pitchFamily="2" charset="-122"/>
              </a:rPr>
              <a:t>3</a:t>
            </a:r>
            <a:r>
              <a:rPr lang="zh-CN" altLang="en-US" sz="2400" b="1" dirty="0">
                <a:solidFill>
                  <a:srgbClr val="000000"/>
                </a:solidFill>
                <a:latin typeface="Arial" panose="020B0604020202020204" pitchFamily="34" charset="0"/>
                <a:ea typeface="宋体" panose="02010600030101010101" pitchFamily="2" charset="-122"/>
              </a:rPr>
              <a:t>：用户扫单车二维码，</a:t>
            </a:r>
            <a:r>
              <a:rPr lang="en-US" altLang="zh-CN" sz="2400" b="1" dirty="0">
                <a:solidFill>
                  <a:srgbClr val="000000"/>
                </a:solidFill>
                <a:latin typeface="Arial" panose="020B0604020202020204" pitchFamily="34" charset="0"/>
                <a:ea typeface="宋体" panose="02010600030101010101" pitchFamily="2" charset="-122"/>
              </a:rPr>
              <a:t>APP</a:t>
            </a:r>
            <a:r>
              <a:rPr lang="zh-CN" altLang="en-US" sz="2400" b="1" dirty="0">
                <a:solidFill>
                  <a:srgbClr val="000000"/>
                </a:solidFill>
                <a:latin typeface="Arial" panose="020B0604020202020204" pitchFamily="34" charset="0"/>
                <a:ea typeface="宋体" panose="02010600030101010101" pitchFamily="2" charset="-122"/>
              </a:rPr>
              <a:t>获取单车</a:t>
            </a:r>
            <a:r>
              <a:rPr lang="en-US" altLang="zh-CN" sz="2400" b="1" dirty="0">
                <a:solidFill>
                  <a:srgbClr val="000000"/>
                </a:solidFill>
                <a:latin typeface="Arial" panose="020B0604020202020204" pitchFamily="34" charset="0"/>
                <a:ea typeface="宋体" panose="02010600030101010101" pitchFamily="2" charset="-122"/>
              </a:rPr>
              <a:t>ID</a:t>
            </a:r>
            <a:r>
              <a:rPr lang="zh-CN" altLang="en-US" sz="2400" b="1" dirty="0">
                <a:solidFill>
                  <a:srgbClr val="000000"/>
                </a:solidFill>
                <a:latin typeface="Arial" panose="020B0604020202020204" pitchFamily="34" charset="0"/>
                <a:ea typeface="宋体" panose="02010600030101010101" pitchFamily="2" charset="-122"/>
              </a:rPr>
              <a:t>，发送给云服务器。云服务器发送开锁信息给单车。单车通过通信模块收到解锁命令，由主控模块控制锁进行解锁。用户也会解锁成功信息，进入计费状态。</a:t>
            </a:r>
          </a:p>
        </p:txBody>
      </p:sp>
    </p:spTree>
    <p:extLst>
      <p:ext uri="{BB962C8B-B14F-4D97-AF65-F5344CB8AC3E}">
        <p14:creationId xmlns:p14="http://schemas.microsoft.com/office/powerpoint/2010/main" val="3135300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D5854CD-BF4B-47BD-8CC7-DF6FA198B350}"/>
              </a:ext>
            </a:extLst>
          </p:cNvPr>
          <p:cNvPicPr>
            <a:picLocks noChangeAspect="1"/>
          </p:cNvPicPr>
          <p:nvPr/>
        </p:nvPicPr>
        <p:blipFill>
          <a:blip r:embed="rId2"/>
          <a:stretch>
            <a:fillRect/>
          </a:stretch>
        </p:blipFill>
        <p:spPr>
          <a:xfrm>
            <a:off x="1991544" y="2388088"/>
            <a:ext cx="8532440" cy="3057137"/>
          </a:xfrm>
          <a:prstGeom prst="rect">
            <a:avLst/>
          </a:prstGeom>
        </p:spPr>
      </p:pic>
      <p:sp>
        <p:nvSpPr>
          <p:cNvPr id="3" name="文本框 2">
            <a:extLst>
              <a:ext uri="{FF2B5EF4-FFF2-40B4-BE49-F238E27FC236}">
                <a16:creationId xmlns:a16="http://schemas.microsoft.com/office/drawing/2014/main" id="{9A0B8FEC-FDD2-488C-B777-B837B8769E2F}"/>
              </a:ext>
            </a:extLst>
          </p:cNvPr>
          <p:cNvSpPr txBox="1"/>
          <p:nvPr/>
        </p:nvSpPr>
        <p:spPr>
          <a:xfrm>
            <a:off x="2639616" y="1412777"/>
            <a:ext cx="6912768" cy="461665"/>
          </a:xfrm>
          <a:prstGeom prst="rect">
            <a:avLst/>
          </a:prstGeom>
          <a:noFill/>
        </p:spPr>
        <p:txBody>
          <a:bodyPr wrap="square">
            <a:spAutoFit/>
          </a:bodyPr>
          <a:lstStyle/>
          <a:p>
            <a:pPr fontAlgn="base">
              <a:spcBef>
                <a:spcPct val="0"/>
              </a:spcBef>
              <a:spcAft>
                <a:spcPct val="0"/>
              </a:spcAft>
            </a:pPr>
            <a:r>
              <a:rPr lang="zh-CN" altLang="en-US" sz="2400" b="1" dirty="0">
                <a:solidFill>
                  <a:srgbClr val="000000"/>
                </a:solidFill>
                <a:latin typeface="Arial" panose="020B0604020202020204" pitchFamily="34" charset="0"/>
                <a:ea typeface="宋体" panose="02010600030101010101" pitchFamily="2" charset="-122"/>
              </a:rPr>
              <a:t>流程</a:t>
            </a:r>
            <a:r>
              <a:rPr lang="en-US" altLang="zh-CN" sz="2400" b="1" dirty="0">
                <a:solidFill>
                  <a:srgbClr val="000000"/>
                </a:solidFill>
                <a:latin typeface="Arial" panose="020B0604020202020204" pitchFamily="34" charset="0"/>
                <a:ea typeface="宋体" panose="02010600030101010101" pitchFamily="2" charset="-122"/>
              </a:rPr>
              <a:t>4</a:t>
            </a:r>
            <a:r>
              <a:rPr lang="zh-CN" altLang="en-US" sz="2400" b="1" dirty="0">
                <a:solidFill>
                  <a:srgbClr val="000000"/>
                </a:solidFill>
                <a:latin typeface="Arial" panose="020B0604020202020204" pitchFamily="34" charset="0"/>
                <a:ea typeface="宋体" panose="02010600030101010101" pitchFamily="2" charset="-122"/>
              </a:rPr>
              <a:t>：用户开始骑行。</a:t>
            </a:r>
          </a:p>
        </p:txBody>
      </p:sp>
    </p:spTree>
    <p:extLst>
      <p:ext uri="{BB962C8B-B14F-4D97-AF65-F5344CB8AC3E}">
        <p14:creationId xmlns:p14="http://schemas.microsoft.com/office/powerpoint/2010/main" val="1372370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0EC937-DB72-47BF-B9A0-5B9589F42895}"/>
              </a:ext>
            </a:extLst>
          </p:cNvPr>
          <p:cNvPicPr>
            <a:picLocks noChangeAspect="1"/>
          </p:cNvPicPr>
          <p:nvPr/>
        </p:nvPicPr>
        <p:blipFill>
          <a:blip r:embed="rId2"/>
          <a:stretch>
            <a:fillRect/>
          </a:stretch>
        </p:blipFill>
        <p:spPr>
          <a:xfrm>
            <a:off x="2513856" y="2348880"/>
            <a:ext cx="7164288" cy="3462332"/>
          </a:xfrm>
          <a:prstGeom prst="rect">
            <a:avLst/>
          </a:prstGeom>
        </p:spPr>
      </p:pic>
      <p:sp>
        <p:nvSpPr>
          <p:cNvPr id="3" name="文本框 2">
            <a:extLst>
              <a:ext uri="{FF2B5EF4-FFF2-40B4-BE49-F238E27FC236}">
                <a16:creationId xmlns:a16="http://schemas.microsoft.com/office/drawing/2014/main" id="{EC30A97C-5509-4F2C-A37D-4CD1A6DD7354}"/>
              </a:ext>
            </a:extLst>
          </p:cNvPr>
          <p:cNvSpPr txBox="1"/>
          <p:nvPr/>
        </p:nvSpPr>
        <p:spPr>
          <a:xfrm>
            <a:off x="2639616" y="1148552"/>
            <a:ext cx="6912768" cy="1200329"/>
          </a:xfrm>
          <a:prstGeom prst="rect">
            <a:avLst/>
          </a:prstGeom>
          <a:noFill/>
        </p:spPr>
        <p:txBody>
          <a:bodyPr wrap="square">
            <a:spAutoFit/>
          </a:bodyPr>
          <a:lstStyle/>
          <a:p>
            <a:pPr fontAlgn="base">
              <a:spcBef>
                <a:spcPct val="0"/>
              </a:spcBef>
              <a:spcAft>
                <a:spcPct val="0"/>
              </a:spcAft>
            </a:pPr>
            <a:r>
              <a:rPr lang="zh-CN" altLang="en-US" sz="2400" b="1" dirty="0">
                <a:solidFill>
                  <a:srgbClr val="000000"/>
                </a:solidFill>
                <a:latin typeface="Arial" panose="020B0604020202020204" pitchFamily="34" charset="0"/>
                <a:ea typeface="宋体" panose="02010600030101010101" pitchFamily="2" charset="-122"/>
              </a:rPr>
              <a:t>流程</a:t>
            </a:r>
            <a:r>
              <a:rPr lang="en-US" altLang="zh-CN" sz="2400" b="1" dirty="0">
                <a:solidFill>
                  <a:srgbClr val="000000"/>
                </a:solidFill>
                <a:latin typeface="Arial" panose="020B0604020202020204" pitchFamily="34" charset="0"/>
                <a:ea typeface="宋体" panose="02010600030101010101" pitchFamily="2" charset="-122"/>
              </a:rPr>
              <a:t>5</a:t>
            </a:r>
            <a:r>
              <a:rPr lang="zh-CN" altLang="en-US" sz="2400" b="1" dirty="0">
                <a:solidFill>
                  <a:srgbClr val="000000"/>
                </a:solidFill>
                <a:latin typeface="Arial" panose="020B0604020202020204" pitchFamily="34" charset="0"/>
                <a:ea typeface="宋体" panose="02010600030101010101" pitchFamily="2" charset="-122"/>
              </a:rPr>
              <a:t>：骑行结束，用户锁车后，单车检测到锁车成功的动作，发送车已锁好的信息给云服务器。云服务器结束计费，发送计费信息给用户</a:t>
            </a:r>
            <a:r>
              <a:rPr lang="en-US" altLang="zh-CN" sz="2400" b="1" dirty="0">
                <a:solidFill>
                  <a:srgbClr val="000000"/>
                </a:solidFill>
                <a:latin typeface="Arial" panose="020B0604020202020204" pitchFamily="34" charset="0"/>
                <a:ea typeface="宋体" panose="02010600030101010101" pitchFamily="2" charset="-122"/>
              </a:rPr>
              <a:t>APP</a:t>
            </a:r>
            <a:r>
              <a:rPr lang="zh-CN" altLang="en-US" sz="2400" b="1" dirty="0">
                <a:solidFill>
                  <a:srgbClr val="000000"/>
                </a:solidFill>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0081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6307B66-1642-48B6-A4E9-712F68E4B61F}"/>
              </a:ext>
            </a:extLst>
          </p:cNvPr>
          <p:cNvPicPr>
            <a:picLocks noChangeAspect="1"/>
          </p:cNvPicPr>
          <p:nvPr/>
        </p:nvPicPr>
        <p:blipFill>
          <a:blip r:embed="rId3"/>
          <a:stretch>
            <a:fillRect/>
          </a:stretch>
        </p:blipFill>
        <p:spPr>
          <a:xfrm>
            <a:off x="2423592" y="969565"/>
            <a:ext cx="7767092" cy="5883572"/>
          </a:xfrm>
          <a:prstGeom prst="rect">
            <a:avLst/>
          </a:prstGeom>
        </p:spPr>
      </p:pic>
    </p:spTree>
    <p:extLst>
      <p:ext uri="{BB962C8B-B14F-4D97-AF65-F5344CB8AC3E}">
        <p14:creationId xmlns:p14="http://schemas.microsoft.com/office/powerpoint/2010/main" val="3102860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54FE17C-17DF-4F94-BA70-3EFDD8D6100A}"/>
              </a:ext>
            </a:extLst>
          </p:cNvPr>
          <p:cNvSpPr txBox="1"/>
          <p:nvPr/>
        </p:nvSpPr>
        <p:spPr>
          <a:xfrm>
            <a:off x="3647728" y="1124745"/>
            <a:ext cx="5526360" cy="584775"/>
          </a:xfrm>
          <a:prstGeom prst="rect">
            <a:avLst/>
          </a:prstGeom>
          <a:noFill/>
        </p:spPr>
        <p:txBody>
          <a:bodyPr wrap="square">
            <a:spAutoFit/>
          </a:bodyPr>
          <a:lstStyle/>
          <a:p>
            <a:pPr fontAlgn="base">
              <a:spcBef>
                <a:spcPct val="0"/>
              </a:spcBef>
              <a:spcAft>
                <a:spcPct val="0"/>
              </a:spcAft>
            </a:pPr>
            <a:r>
              <a:rPr lang="zh-CN" altLang="en-US" sz="3200" b="1" dirty="0">
                <a:solidFill>
                  <a:srgbClr val="404040"/>
                </a:solidFill>
                <a:latin typeface="黑体" panose="02010609060101010101" pitchFamily="49" charset="-122"/>
                <a:ea typeface="黑体" panose="02010609060101010101" pitchFamily="49" charset="-122"/>
              </a:rPr>
              <a:t>智慧家居信息流的流动过程</a:t>
            </a:r>
          </a:p>
        </p:txBody>
      </p:sp>
      <p:pic>
        <p:nvPicPr>
          <p:cNvPr id="4" name="图片 3">
            <a:extLst>
              <a:ext uri="{FF2B5EF4-FFF2-40B4-BE49-F238E27FC236}">
                <a16:creationId xmlns:a16="http://schemas.microsoft.com/office/drawing/2014/main" id="{F08A65D2-5C9F-47CD-8D12-DD341951DD4B}"/>
              </a:ext>
            </a:extLst>
          </p:cNvPr>
          <p:cNvPicPr>
            <a:picLocks noChangeAspect="1"/>
          </p:cNvPicPr>
          <p:nvPr/>
        </p:nvPicPr>
        <p:blipFill>
          <a:blip r:embed="rId3"/>
          <a:stretch>
            <a:fillRect/>
          </a:stretch>
        </p:blipFill>
        <p:spPr>
          <a:xfrm>
            <a:off x="2212132" y="1714820"/>
            <a:ext cx="7767736" cy="3708242"/>
          </a:xfrm>
          <a:prstGeom prst="rect">
            <a:avLst/>
          </a:prstGeom>
        </p:spPr>
      </p:pic>
      <p:sp>
        <p:nvSpPr>
          <p:cNvPr id="5" name="文本框 4">
            <a:extLst>
              <a:ext uri="{FF2B5EF4-FFF2-40B4-BE49-F238E27FC236}">
                <a16:creationId xmlns:a16="http://schemas.microsoft.com/office/drawing/2014/main" id="{2F006C70-00BF-4CEE-9123-CC93C270D868}"/>
              </a:ext>
            </a:extLst>
          </p:cNvPr>
          <p:cNvSpPr txBox="1"/>
          <p:nvPr/>
        </p:nvSpPr>
        <p:spPr>
          <a:xfrm>
            <a:off x="1991544" y="5589241"/>
            <a:ext cx="8208912" cy="1200329"/>
          </a:xfrm>
          <a:prstGeom prst="rect">
            <a:avLst/>
          </a:prstGeom>
          <a:noFill/>
        </p:spPr>
        <p:txBody>
          <a:bodyPr wrap="square">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anose="02010600030101010101" pitchFamily="2" charset="-122"/>
              </a:rPr>
              <a:t>温度传感器和可燃气体传感器是数字传感器，数据通过数字信号获取到，采用的</a:t>
            </a:r>
            <a:r>
              <a:rPr lang="en-US" altLang="zh-CN" dirty="0">
                <a:solidFill>
                  <a:srgbClr val="000000"/>
                </a:solidFill>
                <a:latin typeface="Arial" panose="020B0604020202020204" pitchFamily="34" charset="0"/>
                <a:ea typeface="宋体" panose="02010600030101010101" pitchFamily="2" charset="-122"/>
              </a:rPr>
              <a:t>IIC</a:t>
            </a:r>
            <a:r>
              <a:rPr lang="zh-CN" altLang="en-US" dirty="0">
                <a:solidFill>
                  <a:srgbClr val="000000"/>
                </a:solidFill>
                <a:latin typeface="Arial" panose="020B0604020202020204" pitchFamily="34" charset="0"/>
                <a:ea typeface="宋体" panose="02010600030101010101" pitchFamily="2" charset="-122"/>
              </a:rPr>
              <a:t>传输方式。光敏传感器是模拟传感器，通过</a:t>
            </a:r>
            <a:r>
              <a:rPr lang="en-US" altLang="zh-CN" dirty="0">
                <a:solidFill>
                  <a:srgbClr val="000000"/>
                </a:solidFill>
                <a:latin typeface="Arial" panose="020B0604020202020204" pitchFamily="34" charset="0"/>
                <a:ea typeface="宋体" panose="02010600030101010101" pitchFamily="2" charset="-122"/>
              </a:rPr>
              <a:t>ADC</a:t>
            </a:r>
            <a:r>
              <a:rPr lang="zh-CN" altLang="en-US" dirty="0">
                <a:solidFill>
                  <a:srgbClr val="000000"/>
                </a:solidFill>
                <a:latin typeface="Arial" panose="020B0604020202020204" pitchFamily="34" charset="0"/>
                <a:ea typeface="宋体" panose="02010600030101010101" pitchFamily="2" charset="-122"/>
              </a:rPr>
              <a:t>接口获取数据。空调可以通过</a:t>
            </a:r>
            <a:r>
              <a:rPr lang="en-US" altLang="zh-CN" dirty="0">
                <a:solidFill>
                  <a:srgbClr val="000000"/>
                </a:solidFill>
                <a:latin typeface="Arial" panose="020B0604020202020204" pitchFamily="34" charset="0"/>
                <a:ea typeface="宋体" panose="02010600030101010101" pitchFamily="2" charset="-122"/>
              </a:rPr>
              <a:t>0</a:t>
            </a:r>
            <a:r>
              <a:rPr lang="zh-CN" altLang="en-US" dirty="0">
                <a:solidFill>
                  <a:srgbClr val="000000"/>
                </a:solidFill>
                <a:latin typeface="Arial" panose="020B0604020202020204" pitchFamily="34" charset="0"/>
                <a:ea typeface="宋体" panose="02010600030101010101" pitchFamily="2" charset="-122"/>
              </a:rPr>
              <a:t>，</a:t>
            </a:r>
            <a:r>
              <a:rPr lang="en-US" altLang="zh-CN" dirty="0">
                <a:solidFill>
                  <a:srgbClr val="000000"/>
                </a:solidFill>
                <a:latin typeface="Arial" panose="020B0604020202020204" pitchFamily="34" charset="0"/>
                <a:ea typeface="宋体" panose="02010600030101010101" pitchFamily="2" charset="-122"/>
              </a:rPr>
              <a:t>1</a:t>
            </a:r>
            <a:r>
              <a:rPr lang="zh-CN" altLang="en-US" dirty="0">
                <a:solidFill>
                  <a:srgbClr val="000000"/>
                </a:solidFill>
                <a:latin typeface="Arial" panose="020B0604020202020204" pitchFamily="34" charset="0"/>
                <a:ea typeface="宋体" panose="02010600030101010101" pitchFamily="2" charset="-122"/>
              </a:rPr>
              <a:t>代表高低电平进行控制。</a:t>
            </a:r>
            <a:r>
              <a:rPr lang="en-US" altLang="zh-CN" dirty="0">
                <a:solidFill>
                  <a:srgbClr val="000000"/>
                </a:solidFill>
                <a:latin typeface="Arial" panose="020B0604020202020204" pitchFamily="34" charset="0"/>
                <a:ea typeface="宋体" panose="02010600030101010101" pitchFamily="2" charset="-122"/>
              </a:rPr>
              <a:t>LED</a:t>
            </a:r>
            <a:r>
              <a:rPr lang="zh-CN" altLang="en-US" dirty="0">
                <a:solidFill>
                  <a:srgbClr val="000000"/>
                </a:solidFill>
                <a:latin typeface="Arial" panose="020B0604020202020204" pitchFamily="34" charset="0"/>
                <a:ea typeface="宋体" panose="02010600030101010101" pitchFamily="2" charset="-122"/>
              </a:rPr>
              <a:t>等可以通过高低电平来控制亮灭，也可以通过</a:t>
            </a:r>
            <a:r>
              <a:rPr lang="en-US" altLang="zh-CN" dirty="0">
                <a:solidFill>
                  <a:srgbClr val="000000"/>
                </a:solidFill>
                <a:latin typeface="Arial" panose="020B0604020202020204" pitchFamily="34" charset="0"/>
                <a:ea typeface="宋体" panose="02010600030101010101" pitchFamily="2" charset="-122"/>
              </a:rPr>
              <a:t>PWM</a:t>
            </a:r>
            <a:r>
              <a:rPr lang="zh-CN" altLang="en-US" dirty="0">
                <a:solidFill>
                  <a:srgbClr val="000000"/>
                </a:solidFill>
                <a:latin typeface="Arial" panose="020B0604020202020204" pitchFamily="34" charset="0"/>
                <a:ea typeface="宋体" panose="02010600030101010101" pitchFamily="2" charset="-122"/>
              </a:rPr>
              <a:t>来实现灯的亮度和颜色的调节。</a:t>
            </a:r>
          </a:p>
        </p:txBody>
      </p:sp>
    </p:spTree>
    <p:extLst>
      <p:ext uri="{BB962C8B-B14F-4D97-AF65-F5344CB8AC3E}">
        <p14:creationId xmlns:p14="http://schemas.microsoft.com/office/powerpoint/2010/main" val="877954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3575720" y="2636913"/>
            <a:ext cx="5580620" cy="646331"/>
          </a:xfrm>
          <a:prstGeom prst="rect">
            <a:avLst/>
          </a:prstGeom>
        </p:spPr>
        <p:txBody>
          <a:bodyPr wrap="square">
            <a:spAutoFit/>
          </a:bodyPr>
          <a:lstStyle/>
          <a:p>
            <a:pPr fontAlgn="base">
              <a:spcBef>
                <a:spcPct val="0"/>
              </a:spcBef>
              <a:spcAft>
                <a:spcPct val="0"/>
              </a:spcAft>
            </a:pPr>
            <a:r>
              <a:rPr lang="en-US" altLang="zh-CN" sz="3600" b="1" dirty="0">
                <a:solidFill>
                  <a:srgbClr val="660066"/>
                </a:solidFill>
                <a:latin typeface="Arial" panose="020B0604020202020204" pitchFamily="34" charset="0"/>
                <a:ea typeface="隶书" panose="02010509060101010101" pitchFamily="1" charset="-122"/>
              </a:rPr>
              <a:t>3.1</a:t>
            </a:r>
            <a:r>
              <a:rPr lang="zh-CN" altLang="en-US" sz="3600" b="1" dirty="0">
                <a:solidFill>
                  <a:srgbClr val="660066"/>
                </a:solidFill>
                <a:latin typeface="Arial" panose="020B0604020202020204" pitchFamily="34" charset="0"/>
                <a:ea typeface="隶书" panose="02010509060101010101" pitchFamily="1" charset="-122"/>
              </a:rPr>
              <a:t> 智慧家居整体框架</a:t>
            </a:r>
          </a:p>
        </p:txBody>
      </p:sp>
    </p:spTree>
    <p:extLst>
      <p:ext uri="{BB962C8B-B14F-4D97-AF65-F5344CB8AC3E}">
        <p14:creationId xmlns:p14="http://schemas.microsoft.com/office/powerpoint/2010/main" val="1016266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3935760" y="2782670"/>
            <a:ext cx="5400600" cy="646331"/>
          </a:xfrm>
          <a:prstGeom prst="rect">
            <a:avLst/>
          </a:prstGeom>
        </p:spPr>
        <p:txBody>
          <a:bodyPr wrap="square">
            <a:spAutoFit/>
          </a:bodyPr>
          <a:lstStyle/>
          <a:p>
            <a:pPr fontAlgn="base">
              <a:spcBef>
                <a:spcPct val="0"/>
              </a:spcBef>
              <a:spcAft>
                <a:spcPct val="0"/>
              </a:spcAft>
            </a:pPr>
            <a:r>
              <a:rPr lang="en-US" altLang="zh-CN" sz="3600" b="1" dirty="0">
                <a:solidFill>
                  <a:srgbClr val="660066"/>
                </a:solidFill>
                <a:latin typeface="Arial" panose="020B0604020202020204" pitchFamily="34" charset="0"/>
                <a:ea typeface="隶书" panose="02010509060101010101" pitchFamily="1" charset="-122"/>
              </a:rPr>
              <a:t>3.2 Arduino</a:t>
            </a:r>
            <a:r>
              <a:rPr lang="zh-CN" altLang="en-US" sz="3600" b="1" dirty="0">
                <a:solidFill>
                  <a:srgbClr val="660066"/>
                </a:solidFill>
                <a:latin typeface="Arial" panose="020B0604020202020204" pitchFamily="34" charset="0"/>
                <a:ea typeface="隶书" panose="02010509060101010101" pitchFamily="1" charset="-122"/>
              </a:rPr>
              <a:t>介绍</a:t>
            </a:r>
          </a:p>
        </p:txBody>
      </p:sp>
    </p:spTree>
    <p:extLst>
      <p:ext uri="{BB962C8B-B14F-4D97-AF65-F5344CB8AC3E}">
        <p14:creationId xmlns:p14="http://schemas.microsoft.com/office/powerpoint/2010/main" val="76406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E463EB-B1C5-4D3A-8250-824A05878C87}"/>
              </a:ext>
            </a:extLst>
          </p:cNvPr>
          <p:cNvPicPr>
            <a:picLocks noChangeAspect="1"/>
          </p:cNvPicPr>
          <p:nvPr/>
        </p:nvPicPr>
        <p:blipFill>
          <a:blip r:embed="rId2"/>
          <a:stretch>
            <a:fillRect/>
          </a:stretch>
        </p:blipFill>
        <p:spPr>
          <a:xfrm>
            <a:off x="1604170" y="1268760"/>
            <a:ext cx="4514850" cy="4514850"/>
          </a:xfrm>
          <a:prstGeom prst="rect">
            <a:avLst/>
          </a:prstGeom>
        </p:spPr>
      </p:pic>
      <p:sp>
        <p:nvSpPr>
          <p:cNvPr id="5" name="文本框 4">
            <a:extLst>
              <a:ext uri="{FF2B5EF4-FFF2-40B4-BE49-F238E27FC236}">
                <a16:creationId xmlns:a16="http://schemas.microsoft.com/office/drawing/2014/main" id="{8091CC2B-7728-4F00-AFBF-62E7B3E3E3FD}"/>
              </a:ext>
            </a:extLst>
          </p:cNvPr>
          <p:cNvSpPr txBox="1"/>
          <p:nvPr/>
        </p:nvSpPr>
        <p:spPr>
          <a:xfrm>
            <a:off x="6090858" y="2564904"/>
            <a:ext cx="4572000" cy="2308324"/>
          </a:xfrm>
          <a:prstGeom prst="rect">
            <a:avLst/>
          </a:prstGeom>
          <a:noFill/>
        </p:spPr>
        <p:txBody>
          <a:bodyPr wrap="square">
            <a:spAutoFit/>
          </a:bodyPr>
          <a:lstStyle/>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选用</a:t>
            </a: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作为控制主体，负责传感数据的采集、数据的传输、控制指令的下发等功能。采用</a:t>
            </a: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作为控制平台的原因：普及度高、成本低，拓展版资源丰富、软件易上手学习等。</a:t>
            </a:r>
          </a:p>
        </p:txBody>
      </p:sp>
      <p:sp>
        <p:nvSpPr>
          <p:cNvPr id="6" name="矩形 5">
            <a:extLst>
              <a:ext uri="{FF2B5EF4-FFF2-40B4-BE49-F238E27FC236}">
                <a16:creationId xmlns:a16="http://schemas.microsoft.com/office/drawing/2014/main" id="{76850F64-BA09-424F-BDD4-0192CD5BB2C3}"/>
              </a:ext>
            </a:extLst>
          </p:cNvPr>
          <p:cNvSpPr/>
          <p:nvPr/>
        </p:nvSpPr>
        <p:spPr>
          <a:xfrm>
            <a:off x="3485256" y="947337"/>
            <a:ext cx="7092788" cy="646331"/>
          </a:xfrm>
          <a:prstGeom prst="rect">
            <a:avLst/>
          </a:prstGeom>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 控制主体</a:t>
            </a:r>
            <a:r>
              <a:rPr lang="en-US" altLang="zh-CN" sz="3600" b="1" dirty="0">
                <a:solidFill>
                  <a:srgbClr val="660066"/>
                </a:solidFill>
                <a:latin typeface="Arial" panose="020B0604020202020204" pitchFamily="34" charset="0"/>
                <a:ea typeface="隶书" panose="02010509060101010101" pitchFamily="1" charset="-122"/>
              </a:rPr>
              <a:t>——Arduino</a:t>
            </a:r>
            <a:endParaRPr lang="zh-CN" altLang="en-US" sz="3600" b="1" dirty="0">
              <a:solidFill>
                <a:srgbClr val="660066"/>
              </a:solidFill>
              <a:latin typeface="Arial" panose="020B0604020202020204" pitchFamily="34" charset="0"/>
              <a:ea typeface="隶书" panose="02010509060101010101" pitchFamily="1" charset="-122"/>
            </a:endParaRPr>
          </a:p>
        </p:txBody>
      </p:sp>
    </p:spTree>
    <p:extLst>
      <p:ext uri="{BB962C8B-B14F-4D97-AF65-F5344CB8AC3E}">
        <p14:creationId xmlns:p14="http://schemas.microsoft.com/office/powerpoint/2010/main" val="2623129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1481C1-AAA5-4EDA-BE29-00B7D96D4BB9}"/>
              </a:ext>
            </a:extLst>
          </p:cNvPr>
          <p:cNvSpPr txBox="1"/>
          <p:nvPr/>
        </p:nvSpPr>
        <p:spPr>
          <a:xfrm>
            <a:off x="2063552" y="2213283"/>
            <a:ext cx="8352928" cy="2431435"/>
          </a:xfrm>
          <a:prstGeom prst="rect">
            <a:avLst/>
          </a:prstGeom>
          <a:noFill/>
        </p:spPr>
        <p:txBody>
          <a:bodyPr wrap="square">
            <a:spAutoFit/>
          </a:bodyPr>
          <a:lstStyle/>
          <a:p>
            <a:pPr algn="ctr" fontAlgn="base">
              <a:spcBef>
                <a:spcPct val="0"/>
              </a:spcBef>
              <a:spcAft>
                <a:spcPct val="0"/>
              </a:spcAft>
            </a:pPr>
            <a:r>
              <a:rPr lang="en-US" altLang="zh-CN" sz="4000" dirty="0">
                <a:solidFill>
                  <a:srgbClr val="000000"/>
                </a:solidFill>
                <a:latin typeface="Arial" panose="020B0604020202020204" pitchFamily="34" charset="0"/>
                <a:ea typeface="宋体" panose="02010600030101010101" pitchFamily="2" charset="-122"/>
              </a:rPr>
              <a:t>Arduino</a:t>
            </a:r>
            <a:r>
              <a:rPr lang="zh-CN" altLang="en-US" sz="4000" dirty="0">
                <a:solidFill>
                  <a:srgbClr val="000000"/>
                </a:solidFill>
                <a:latin typeface="Arial" panose="020B0604020202020204" pitchFamily="34" charset="0"/>
                <a:ea typeface="宋体" panose="02010600030101010101" pitchFamily="2" charset="-122"/>
              </a:rPr>
              <a:t>是什么</a:t>
            </a:r>
          </a:p>
          <a:p>
            <a:pPr fontAlgn="base">
              <a:spcBef>
                <a:spcPct val="0"/>
              </a:spcBef>
              <a:spcAft>
                <a:spcPct val="0"/>
              </a:spcAft>
            </a:pPr>
            <a:r>
              <a:rPr lang="en-US" altLang="zh-CN" sz="2800" dirty="0">
                <a:solidFill>
                  <a:srgbClr val="000000"/>
                </a:solidFill>
                <a:latin typeface="Arial" panose="020B0604020202020204" pitchFamily="34" charset="0"/>
                <a:ea typeface="宋体" panose="02010600030101010101" pitchFamily="2" charset="-122"/>
              </a:rPr>
              <a:t>Arduino</a:t>
            </a:r>
            <a:r>
              <a:rPr lang="zh-CN" altLang="en-US" sz="2800" dirty="0">
                <a:solidFill>
                  <a:srgbClr val="000000"/>
                </a:solidFill>
                <a:latin typeface="Arial" panose="020B0604020202020204" pitchFamily="34" charset="0"/>
                <a:ea typeface="宋体" panose="02010600030101010101" pitchFamily="2" charset="-122"/>
              </a:rPr>
              <a:t>是一款使用简单，</a:t>
            </a:r>
            <a:r>
              <a:rPr lang="zh-CN" altLang="en-US" sz="2800" dirty="0">
                <a:solidFill>
                  <a:srgbClr val="FF0000"/>
                </a:solidFill>
                <a:latin typeface="Arial" panose="020B0604020202020204" pitchFamily="34" charset="0"/>
                <a:ea typeface="宋体" panose="02010600030101010101" pitchFamily="2" charset="-122"/>
              </a:rPr>
              <a:t>集硬件，软件环境于一身</a:t>
            </a:r>
            <a:r>
              <a:rPr lang="zh-CN" altLang="en-US" sz="2800" dirty="0">
                <a:solidFill>
                  <a:srgbClr val="000000"/>
                </a:solidFill>
                <a:latin typeface="Arial" panose="020B0604020202020204" pitchFamily="34" charset="0"/>
                <a:ea typeface="宋体" panose="02010600030101010101" pitchFamily="2" charset="-122"/>
              </a:rPr>
              <a:t>的</a:t>
            </a:r>
            <a:r>
              <a:rPr lang="zh-CN" altLang="en-US" sz="2800" dirty="0">
                <a:solidFill>
                  <a:srgbClr val="FF0000"/>
                </a:solidFill>
                <a:latin typeface="Arial" panose="020B0604020202020204" pitchFamily="34" charset="0"/>
                <a:ea typeface="宋体" panose="02010600030101010101" pitchFamily="2" charset="-122"/>
              </a:rPr>
              <a:t>开源开发平台</a:t>
            </a:r>
            <a:r>
              <a:rPr lang="zh-CN" altLang="en-US" sz="2800" dirty="0">
                <a:solidFill>
                  <a:srgbClr val="000000"/>
                </a:solidFill>
                <a:latin typeface="Arial" panose="020B0604020202020204" pitchFamily="34" charset="0"/>
                <a:ea typeface="宋体" panose="02010600030101010101" pitchFamily="2" charset="-122"/>
              </a:rPr>
              <a:t>，旨在为智能硬件爱好者，交互艺术设计师以及电子软件工程师，</a:t>
            </a:r>
            <a:r>
              <a:rPr lang="zh-CN" altLang="en-US" sz="2800" dirty="0">
                <a:solidFill>
                  <a:srgbClr val="FF0000"/>
                </a:solidFill>
                <a:latin typeface="Arial" panose="020B0604020202020204" pitchFamily="34" charset="0"/>
                <a:ea typeface="宋体" panose="02010600030101010101" pitchFamily="2" charset="-122"/>
              </a:rPr>
              <a:t>提供简单易用的开发体验。</a:t>
            </a:r>
          </a:p>
        </p:txBody>
      </p:sp>
    </p:spTree>
    <p:extLst>
      <p:ext uri="{BB962C8B-B14F-4D97-AF65-F5344CB8AC3E}">
        <p14:creationId xmlns:p14="http://schemas.microsoft.com/office/powerpoint/2010/main" val="3293862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A1B0B79-1F69-49A1-AFCF-68895B8ADE17}"/>
              </a:ext>
            </a:extLst>
          </p:cNvPr>
          <p:cNvPicPr>
            <a:picLocks noChangeAspect="1"/>
          </p:cNvPicPr>
          <p:nvPr/>
        </p:nvPicPr>
        <p:blipFill>
          <a:blip r:embed="rId2"/>
          <a:stretch>
            <a:fillRect/>
          </a:stretch>
        </p:blipFill>
        <p:spPr>
          <a:xfrm>
            <a:off x="1828034" y="2996952"/>
            <a:ext cx="8893663" cy="3600400"/>
          </a:xfrm>
          <a:prstGeom prst="rect">
            <a:avLst/>
          </a:prstGeom>
        </p:spPr>
      </p:pic>
      <p:sp>
        <p:nvSpPr>
          <p:cNvPr id="4" name="文本框 3">
            <a:extLst>
              <a:ext uri="{FF2B5EF4-FFF2-40B4-BE49-F238E27FC236}">
                <a16:creationId xmlns:a16="http://schemas.microsoft.com/office/drawing/2014/main" id="{D73E03AF-895E-4B46-BE97-A46902E0515D}"/>
              </a:ext>
            </a:extLst>
          </p:cNvPr>
          <p:cNvSpPr txBox="1"/>
          <p:nvPr/>
        </p:nvSpPr>
        <p:spPr>
          <a:xfrm>
            <a:off x="1991544" y="965046"/>
            <a:ext cx="8136904" cy="1815882"/>
          </a:xfrm>
          <a:prstGeom prst="rect">
            <a:avLst/>
          </a:prstGeom>
          <a:noFill/>
        </p:spPr>
        <p:txBody>
          <a:bodyPr wrap="square">
            <a:spAutoFit/>
          </a:bodyPr>
          <a:lstStyle/>
          <a:p>
            <a:pPr fontAlgn="base">
              <a:spcBef>
                <a:spcPct val="0"/>
              </a:spcBef>
              <a:spcAft>
                <a:spcPct val="0"/>
              </a:spcAft>
            </a:pPr>
            <a:r>
              <a:rPr lang="en-US" altLang="zh-CN" sz="2800" dirty="0">
                <a:solidFill>
                  <a:srgbClr val="000000"/>
                </a:solidFill>
                <a:latin typeface="Arial" panose="020B0604020202020204" pitchFamily="34" charset="0"/>
                <a:ea typeface="宋体" panose="02010600030101010101" pitchFamily="2" charset="-122"/>
              </a:rPr>
              <a:t>       Arduino</a:t>
            </a:r>
            <a:r>
              <a:rPr lang="zh-CN" altLang="en-US" sz="2800" dirty="0">
                <a:solidFill>
                  <a:srgbClr val="000000"/>
                </a:solidFill>
                <a:latin typeface="Arial" panose="020B0604020202020204" pitchFamily="34" charset="0"/>
                <a:ea typeface="宋体" panose="02010600030101010101" pitchFamily="2" charset="-122"/>
              </a:rPr>
              <a:t>包括一个硬件平台</a:t>
            </a:r>
            <a:r>
              <a:rPr lang="en-US" altLang="zh-CN" sz="2800" dirty="0">
                <a:solidFill>
                  <a:srgbClr val="000000"/>
                </a:solidFill>
                <a:latin typeface="Arial" panose="020B0604020202020204" pitchFamily="34" charset="0"/>
                <a:ea typeface="宋体" panose="02010600030101010101" pitchFamily="2" charset="-122"/>
              </a:rPr>
              <a:t>——</a:t>
            </a:r>
            <a:r>
              <a:rPr lang="zh-CN" altLang="en-US" sz="2800" dirty="0">
                <a:solidFill>
                  <a:srgbClr val="000000"/>
                </a:solidFill>
                <a:latin typeface="Arial" panose="020B0604020202020204" pitchFamily="34" charset="0"/>
                <a:ea typeface="宋体" panose="02010600030101010101" pitchFamily="2" charset="-122"/>
              </a:rPr>
              <a:t> </a:t>
            </a:r>
            <a:r>
              <a:rPr lang="en-US" altLang="zh-CN" sz="2800" dirty="0">
                <a:solidFill>
                  <a:srgbClr val="000000"/>
                </a:solidFill>
                <a:latin typeface="Arial" panose="020B0604020202020204" pitchFamily="34" charset="0"/>
                <a:ea typeface="宋体" panose="02010600030101010101" pitchFamily="2" charset="-122"/>
              </a:rPr>
              <a:t>Arduino Board</a:t>
            </a:r>
            <a:r>
              <a:rPr lang="zh-CN" altLang="en-US" sz="2800" dirty="0">
                <a:solidFill>
                  <a:srgbClr val="000000"/>
                </a:solidFill>
                <a:latin typeface="Arial" panose="020B0604020202020204" pitchFamily="34" charset="0"/>
                <a:ea typeface="宋体" panose="02010600030101010101" pitchFamily="2" charset="-122"/>
              </a:rPr>
              <a:t>，和一个开发工具</a:t>
            </a:r>
            <a:r>
              <a:rPr lang="en-US" altLang="zh-CN" sz="2800" dirty="0">
                <a:solidFill>
                  <a:srgbClr val="000000"/>
                </a:solidFill>
                <a:latin typeface="Arial" panose="020B0604020202020204" pitchFamily="34" charset="0"/>
                <a:ea typeface="宋体" panose="02010600030101010101" pitchFamily="2" charset="-122"/>
              </a:rPr>
              <a:t>——</a:t>
            </a:r>
            <a:r>
              <a:rPr lang="zh-CN" altLang="en-US" sz="2800" dirty="0">
                <a:solidFill>
                  <a:srgbClr val="000000"/>
                </a:solidFill>
                <a:latin typeface="Arial" panose="020B0604020202020204" pitchFamily="34" charset="0"/>
                <a:ea typeface="宋体" panose="02010600030101010101" pitchFamily="2" charset="-122"/>
              </a:rPr>
              <a:t> </a:t>
            </a:r>
            <a:r>
              <a:rPr lang="en-US" altLang="zh-CN" sz="2800" dirty="0">
                <a:solidFill>
                  <a:srgbClr val="000000"/>
                </a:solidFill>
                <a:latin typeface="Arial" panose="020B0604020202020204" pitchFamily="34" charset="0"/>
                <a:ea typeface="宋体" panose="02010600030101010101" pitchFamily="2" charset="-122"/>
              </a:rPr>
              <a:t>Arduino IDE</a:t>
            </a:r>
            <a:r>
              <a:rPr lang="zh-CN" altLang="en-US" sz="2800" dirty="0">
                <a:solidFill>
                  <a:srgbClr val="000000"/>
                </a:solidFill>
                <a:latin typeface="Arial" panose="020B0604020202020204" pitchFamily="34" charset="0"/>
                <a:ea typeface="宋体" panose="02010600030101010101" pitchFamily="2" charset="-122"/>
              </a:rPr>
              <a:t>，两者都是开源的，既可以获得</a:t>
            </a:r>
            <a:r>
              <a:rPr lang="en-US" altLang="zh-CN" sz="2800" dirty="0">
                <a:solidFill>
                  <a:srgbClr val="000000"/>
                </a:solidFill>
                <a:latin typeface="Arial" panose="020B0604020202020204" pitchFamily="34" charset="0"/>
                <a:ea typeface="宋体" panose="02010600030101010101" pitchFamily="2" charset="-122"/>
              </a:rPr>
              <a:t>Arduino</a:t>
            </a:r>
            <a:r>
              <a:rPr lang="zh-CN" altLang="en-US" sz="2800" dirty="0">
                <a:solidFill>
                  <a:srgbClr val="000000"/>
                </a:solidFill>
                <a:latin typeface="Arial" panose="020B0604020202020204" pitchFamily="34" charset="0"/>
                <a:ea typeface="宋体" panose="02010600030101010101" pitchFamily="2" charset="-122"/>
              </a:rPr>
              <a:t>开发板的电路图，也可以获得</a:t>
            </a:r>
            <a:r>
              <a:rPr lang="en-US" altLang="zh-CN" sz="2800" dirty="0">
                <a:solidFill>
                  <a:srgbClr val="000000"/>
                </a:solidFill>
                <a:latin typeface="Arial" panose="020B0604020202020204" pitchFamily="34" charset="0"/>
                <a:ea typeface="宋体" panose="02010600030101010101" pitchFamily="2" charset="-122"/>
              </a:rPr>
              <a:t>Arduino IDE</a:t>
            </a:r>
            <a:r>
              <a:rPr lang="zh-CN" altLang="en-US" sz="2800" dirty="0">
                <a:solidFill>
                  <a:srgbClr val="000000"/>
                </a:solidFill>
                <a:latin typeface="Arial" panose="020B0604020202020204" pitchFamily="34" charset="0"/>
                <a:ea typeface="宋体" panose="02010600030101010101" pitchFamily="2" charset="-122"/>
              </a:rPr>
              <a:t>的源代码</a:t>
            </a:r>
          </a:p>
        </p:txBody>
      </p:sp>
    </p:spTree>
    <p:extLst>
      <p:ext uri="{BB962C8B-B14F-4D97-AF65-F5344CB8AC3E}">
        <p14:creationId xmlns:p14="http://schemas.microsoft.com/office/powerpoint/2010/main" val="223002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C4C777F-B959-4AEE-A3B7-61C50C1A3007}"/>
              </a:ext>
            </a:extLst>
          </p:cNvPr>
          <p:cNvSpPr txBox="1"/>
          <p:nvPr/>
        </p:nvSpPr>
        <p:spPr>
          <a:xfrm>
            <a:off x="3359696" y="892923"/>
            <a:ext cx="4572000" cy="707886"/>
          </a:xfrm>
          <a:prstGeom prst="rect">
            <a:avLst/>
          </a:prstGeom>
          <a:noFill/>
        </p:spPr>
        <p:txBody>
          <a:bodyPr wrap="square">
            <a:spAutoFit/>
          </a:bodyPr>
          <a:lstStyle/>
          <a:p>
            <a:pPr fontAlgn="base">
              <a:spcBef>
                <a:spcPct val="0"/>
              </a:spcBef>
              <a:spcAft>
                <a:spcPct val="0"/>
              </a:spcAft>
            </a:pPr>
            <a:r>
              <a:rPr lang="en-US" altLang="zh-CN" sz="4000" b="1" dirty="0">
                <a:solidFill>
                  <a:srgbClr val="000000"/>
                </a:solidFill>
                <a:latin typeface="Arial" panose="020B0604020202020204" pitchFamily="34" charset="0"/>
                <a:ea typeface="宋体" panose="02010600030101010101" pitchFamily="2" charset="-122"/>
              </a:rPr>
              <a:t>Arduino</a:t>
            </a:r>
            <a:r>
              <a:rPr lang="zh-CN" altLang="en-US" sz="4000" b="1" dirty="0">
                <a:solidFill>
                  <a:srgbClr val="000000"/>
                </a:solidFill>
                <a:latin typeface="Arial" panose="020B0604020202020204" pitchFamily="34" charset="0"/>
                <a:ea typeface="宋体" panose="02010600030101010101" pitchFamily="2" charset="-122"/>
              </a:rPr>
              <a:t>的起源</a:t>
            </a:r>
          </a:p>
        </p:txBody>
      </p:sp>
      <p:pic>
        <p:nvPicPr>
          <p:cNvPr id="4" name="图片 3">
            <a:extLst>
              <a:ext uri="{FF2B5EF4-FFF2-40B4-BE49-F238E27FC236}">
                <a16:creationId xmlns:a16="http://schemas.microsoft.com/office/drawing/2014/main" id="{F6544242-6F7D-424B-B5D6-88ED9CB7A64E}"/>
              </a:ext>
            </a:extLst>
          </p:cNvPr>
          <p:cNvPicPr>
            <a:picLocks noChangeAspect="1"/>
          </p:cNvPicPr>
          <p:nvPr/>
        </p:nvPicPr>
        <p:blipFill>
          <a:blip r:embed="rId2"/>
          <a:stretch>
            <a:fillRect/>
          </a:stretch>
        </p:blipFill>
        <p:spPr>
          <a:xfrm>
            <a:off x="6672065" y="1566084"/>
            <a:ext cx="3252481" cy="4581128"/>
          </a:xfrm>
          <a:prstGeom prst="rect">
            <a:avLst/>
          </a:prstGeom>
        </p:spPr>
      </p:pic>
      <p:sp>
        <p:nvSpPr>
          <p:cNvPr id="6" name="文本框 5">
            <a:extLst>
              <a:ext uri="{FF2B5EF4-FFF2-40B4-BE49-F238E27FC236}">
                <a16:creationId xmlns:a16="http://schemas.microsoft.com/office/drawing/2014/main" id="{7B8E3DBD-27E5-4063-81C2-040432DF43A9}"/>
              </a:ext>
            </a:extLst>
          </p:cNvPr>
          <p:cNvSpPr txBox="1"/>
          <p:nvPr/>
        </p:nvSpPr>
        <p:spPr>
          <a:xfrm>
            <a:off x="2124837" y="1557395"/>
            <a:ext cx="4572000" cy="5262979"/>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u"/>
            </a:pPr>
            <a:r>
              <a:rPr lang="en-US" altLang="zh-CN" sz="2400" dirty="0">
                <a:solidFill>
                  <a:srgbClr val="000000"/>
                </a:solidFill>
                <a:latin typeface="Arial" panose="020B0604020202020204" pitchFamily="34" charset="0"/>
                <a:ea typeface="宋体" panose="02010600030101010101" pitchFamily="2" charset="-122"/>
              </a:rPr>
              <a:t>2005</a:t>
            </a:r>
            <a:r>
              <a:rPr lang="zh-CN" altLang="en-US" sz="2400" dirty="0">
                <a:solidFill>
                  <a:srgbClr val="000000"/>
                </a:solidFill>
                <a:latin typeface="Arial" panose="020B0604020202020204" pitchFamily="34" charset="0"/>
                <a:ea typeface="宋体" panose="02010600030101010101" pitchFamily="2" charset="-122"/>
              </a:rPr>
              <a:t>年，</a:t>
            </a:r>
            <a:r>
              <a:rPr lang="en-US" altLang="zh-CN" sz="2400" dirty="0">
                <a:solidFill>
                  <a:srgbClr val="000000"/>
                </a:solidFill>
                <a:latin typeface="Arial" panose="020B0604020202020204" pitchFamily="34" charset="0"/>
                <a:ea typeface="宋体" panose="02010600030101010101" pitchFamily="2" charset="-122"/>
              </a:rPr>
              <a:t>Massimo </a:t>
            </a:r>
            <a:r>
              <a:rPr lang="en-US" altLang="zh-CN" sz="2400" dirty="0" err="1">
                <a:solidFill>
                  <a:srgbClr val="000000"/>
                </a:solidFill>
                <a:latin typeface="Arial" panose="020B0604020202020204" pitchFamily="34" charset="0"/>
                <a:ea typeface="宋体" panose="02010600030101010101" pitchFamily="2" charset="-122"/>
              </a:rPr>
              <a:t>Banzi</a:t>
            </a:r>
            <a:r>
              <a:rPr lang="zh-CN" altLang="en-US" sz="2400" dirty="0">
                <a:solidFill>
                  <a:srgbClr val="000000"/>
                </a:solidFill>
                <a:latin typeface="Arial" panose="020B0604020202020204" pitchFamily="34" charset="0"/>
                <a:ea typeface="宋体" panose="02010600030101010101" pitchFamily="2" charset="-122"/>
              </a:rPr>
              <a:t>是意大利</a:t>
            </a:r>
            <a:r>
              <a:rPr lang="en-US" altLang="zh-CN" sz="2400" dirty="0" err="1">
                <a:solidFill>
                  <a:srgbClr val="000000"/>
                </a:solidFill>
                <a:latin typeface="Arial" panose="020B0604020202020204" pitchFamily="34" charset="0"/>
                <a:ea typeface="宋体" panose="02010600030101010101" pitchFamily="2" charset="-122"/>
              </a:rPr>
              <a:t>lvrea</a:t>
            </a:r>
            <a:r>
              <a:rPr lang="zh-CN" altLang="en-US" sz="2400" dirty="0">
                <a:solidFill>
                  <a:srgbClr val="000000"/>
                </a:solidFill>
                <a:latin typeface="Arial" panose="020B0604020202020204" pitchFamily="34" charset="0"/>
                <a:ea typeface="宋体" panose="02010600030101010101" pitchFamily="2" charset="-122"/>
              </a:rPr>
              <a:t>一家高科技设计学校的老师。</a:t>
            </a:r>
            <a:endParaRPr lang="en-US" altLang="zh-CN" sz="2400" dirty="0">
              <a:solidFill>
                <a:srgbClr val="000000"/>
              </a:solidFill>
              <a:latin typeface="Arial" panose="020B0604020202020204" pitchFamily="34" charset="0"/>
              <a:ea typeface="宋体" panose="02010600030101010101" pitchFamily="2" charset="-122"/>
            </a:endParaRPr>
          </a:p>
          <a:p>
            <a:pPr marL="285750" indent="-28575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学生要做一些通过计算机控制的艺术项目，但是学生们积极性并不高，因为他们使用的是专业的微控制器开发板，价格昂贵专业性要求高。</a:t>
            </a:r>
            <a:endParaRPr lang="en-US" altLang="zh-CN" sz="2400" dirty="0">
              <a:solidFill>
                <a:srgbClr val="000000"/>
              </a:solidFill>
              <a:latin typeface="Arial" panose="020B0604020202020204" pitchFamily="34" charset="0"/>
              <a:ea typeface="宋体" panose="02010600030101010101" pitchFamily="2" charset="-122"/>
            </a:endParaRPr>
          </a:p>
          <a:p>
            <a:pPr marL="285750" indent="-28575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西班牙籍芯片工程师</a:t>
            </a:r>
            <a:r>
              <a:rPr lang="en-US" altLang="zh-CN" sz="2400" dirty="0">
                <a:solidFill>
                  <a:srgbClr val="000000"/>
                </a:solidFill>
                <a:latin typeface="Arial" panose="020B0604020202020204" pitchFamily="34" charset="0"/>
                <a:ea typeface="宋体" panose="02010600030101010101" pitchFamily="2" charset="-122"/>
              </a:rPr>
              <a:t>David </a:t>
            </a:r>
            <a:r>
              <a:rPr lang="en-US" altLang="zh-CN" sz="2400" dirty="0" err="1">
                <a:solidFill>
                  <a:srgbClr val="000000"/>
                </a:solidFill>
                <a:latin typeface="Arial" panose="020B0604020202020204" pitchFamily="34" charset="0"/>
                <a:ea typeface="宋体" panose="02010600030101010101" pitchFamily="2" charset="-122"/>
              </a:rPr>
              <a:t>Cuartielles</a:t>
            </a:r>
            <a:r>
              <a:rPr lang="zh-CN" altLang="en-US" sz="2400" dirty="0">
                <a:solidFill>
                  <a:srgbClr val="000000"/>
                </a:solidFill>
                <a:latin typeface="Arial" panose="020B0604020202020204" pitchFamily="34" charset="0"/>
                <a:ea typeface="宋体" panose="02010600030101010101" pitchFamily="2" charset="-122"/>
              </a:rPr>
              <a:t>在这所学校做访问学者，他们一起讨论了这个问题。</a:t>
            </a:r>
            <a:endParaRPr lang="en-US" altLang="zh-CN" sz="2400" dirty="0">
              <a:solidFill>
                <a:srgbClr val="000000"/>
              </a:solidFill>
              <a:latin typeface="Arial" panose="020B0604020202020204" pitchFamily="34" charset="0"/>
              <a:ea typeface="宋体" panose="02010600030101010101" pitchFamily="2" charset="-122"/>
            </a:endParaRPr>
          </a:p>
          <a:p>
            <a:pPr marL="285750" indent="-28575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两人决定设计自己的电路板。</a:t>
            </a:r>
            <a:endParaRPr lang="en-US" altLang="zh-CN" sz="2400" dirty="0">
              <a:solidFill>
                <a:srgbClr val="000000"/>
              </a:solidFill>
              <a:latin typeface="Arial" panose="020B0604020202020204" pitchFamily="34" charset="0"/>
              <a:ea typeface="宋体" panose="02010600030101010101" pitchFamily="2" charset="-122"/>
            </a:endParaRPr>
          </a:p>
          <a:p>
            <a:pPr marL="285750" indent="-285750" fontAlgn="base">
              <a:spcBef>
                <a:spcPct val="0"/>
              </a:spcBef>
              <a:spcAft>
                <a:spcPct val="0"/>
              </a:spcAft>
              <a:buFont typeface="Wingdings" panose="05000000000000000000" pitchFamily="2" charset="2"/>
              <a:buChar char="u"/>
            </a:pP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诞生了。</a:t>
            </a:r>
          </a:p>
        </p:txBody>
      </p:sp>
    </p:spTree>
    <p:extLst>
      <p:ext uri="{BB962C8B-B14F-4D97-AF65-F5344CB8AC3E}">
        <p14:creationId xmlns:p14="http://schemas.microsoft.com/office/powerpoint/2010/main" val="1046263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4806FC-48E0-44E5-8937-E89F49F65946}"/>
              </a:ext>
            </a:extLst>
          </p:cNvPr>
          <p:cNvSpPr txBox="1"/>
          <p:nvPr/>
        </p:nvSpPr>
        <p:spPr>
          <a:xfrm>
            <a:off x="3071664" y="1052736"/>
            <a:ext cx="6624736" cy="707886"/>
          </a:xfrm>
          <a:prstGeom prst="rect">
            <a:avLst/>
          </a:prstGeom>
          <a:noFill/>
        </p:spPr>
        <p:txBody>
          <a:bodyPr wrap="square">
            <a:spAutoFit/>
          </a:bodyPr>
          <a:lstStyle/>
          <a:p>
            <a:pPr fontAlgn="base">
              <a:spcBef>
                <a:spcPct val="0"/>
              </a:spcBef>
              <a:spcAft>
                <a:spcPct val="0"/>
              </a:spcAft>
            </a:pPr>
            <a:r>
              <a:rPr lang="en-US" altLang="zh-CN" sz="4000" b="1" dirty="0">
                <a:solidFill>
                  <a:srgbClr val="000000"/>
                </a:solidFill>
                <a:latin typeface="Arial" panose="020B0604020202020204" pitchFamily="34" charset="0"/>
                <a:ea typeface="宋体" panose="02010600030101010101" pitchFamily="2" charset="-122"/>
              </a:rPr>
              <a:t>Arduino</a:t>
            </a:r>
            <a:r>
              <a:rPr lang="zh-CN" altLang="en-US" sz="4000" b="1" dirty="0">
                <a:solidFill>
                  <a:srgbClr val="000000"/>
                </a:solidFill>
                <a:latin typeface="Arial" panose="020B0604020202020204" pitchFamily="34" charset="0"/>
                <a:ea typeface="宋体" panose="02010600030101010101" pitchFamily="2" charset="-122"/>
              </a:rPr>
              <a:t>的生态发展</a:t>
            </a:r>
            <a:r>
              <a:rPr lang="en-US" altLang="zh-CN" sz="4000" b="1" dirty="0">
                <a:solidFill>
                  <a:srgbClr val="000000"/>
                </a:solidFill>
                <a:latin typeface="Arial" panose="020B0604020202020204" pitchFamily="34" charset="0"/>
                <a:ea typeface="宋体" panose="02010600030101010101" pitchFamily="2" charset="-122"/>
              </a:rPr>
              <a:t>--</a:t>
            </a:r>
            <a:r>
              <a:rPr lang="zh-CN" altLang="en-US" sz="4000" b="1" dirty="0">
                <a:solidFill>
                  <a:srgbClr val="000000"/>
                </a:solidFill>
                <a:latin typeface="Arial" panose="020B0604020202020204" pitchFamily="34" charset="0"/>
                <a:ea typeface="宋体" panose="02010600030101010101" pitchFamily="2" charset="-122"/>
              </a:rPr>
              <a:t>开源</a:t>
            </a:r>
          </a:p>
        </p:txBody>
      </p:sp>
      <p:sp>
        <p:nvSpPr>
          <p:cNvPr id="5" name="文本框 4">
            <a:extLst>
              <a:ext uri="{FF2B5EF4-FFF2-40B4-BE49-F238E27FC236}">
                <a16:creationId xmlns:a16="http://schemas.microsoft.com/office/drawing/2014/main" id="{BB39D0CE-B2DE-4BDA-A624-F8F5F2106D20}"/>
              </a:ext>
            </a:extLst>
          </p:cNvPr>
          <p:cNvSpPr txBox="1"/>
          <p:nvPr/>
        </p:nvSpPr>
        <p:spPr>
          <a:xfrm>
            <a:off x="2207568" y="2276872"/>
            <a:ext cx="8046640" cy="2677656"/>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u"/>
            </a:pP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采用</a:t>
            </a:r>
            <a:r>
              <a:rPr lang="en-US" altLang="zh-CN" sz="2400" dirty="0">
                <a:solidFill>
                  <a:srgbClr val="000000"/>
                </a:solidFill>
                <a:latin typeface="Arial" panose="020B0604020202020204" pitchFamily="34" charset="0"/>
                <a:ea typeface="宋体" panose="02010600030101010101" pitchFamily="2" charset="-122"/>
              </a:rPr>
              <a:t>Creative Commons</a:t>
            </a:r>
            <a:r>
              <a:rPr lang="zh-CN" altLang="en-US" sz="2400" dirty="0">
                <a:solidFill>
                  <a:srgbClr val="000000"/>
                </a:solidFill>
                <a:latin typeface="Arial" panose="020B0604020202020204" pitchFamily="34" charset="0"/>
                <a:ea typeface="宋体" panose="02010600030101010101" pitchFamily="2" charset="-122"/>
              </a:rPr>
              <a:t>（</a:t>
            </a:r>
            <a:r>
              <a:rPr lang="en-US" altLang="zh-CN" sz="2400" dirty="0">
                <a:solidFill>
                  <a:srgbClr val="000000"/>
                </a:solidFill>
                <a:latin typeface="Arial" panose="020B0604020202020204" pitchFamily="34" charset="0"/>
                <a:ea typeface="宋体" panose="02010600030101010101" pitchFamily="2" charset="-122"/>
              </a:rPr>
              <a:t>CC</a:t>
            </a:r>
            <a:r>
              <a:rPr lang="zh-CN" altLang="en-US" sz="2400" dirty="0">
                <a:solidFill>
                  <a:srgbClr val="000000"/>
                </a:solidFill>
                <a:latin typeface="Arial" panose="020B0604020202020204" pitchFamily="34" charset="0"/>
                <a:ea typeface="宋体" panose="02010600030101010101" pitchFamily="2" charset="-122"/>
              </a:rPr>
              <a:t>）许可，任何人都被允许生产电路板的复制品，还能重新设计，甚至销售原设计的复制品。</a:t>
            </a:r>
            <a:endParaRPr lang="en-US" altLang="zh-CN" sz="24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经过十几年的发展，</a:t>
            </a: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已经在全球已经售出超过</a:t>
            </a:r>
            <a:r>
              <a:rPr lang="en-US" altLang="zh-CN" sz="2400" dirty="0">
                <a:solidFill>
                  <a:srgbClr val="000000"/>
                </a:solidFill>
                <a:latin typeface="Arial" panose="020B0604020202020204" pitchFamily="34" charset="0"/>
                <a:ea typeface="宋体" panose="02010600030101010101" pitchFamily="2" charset="-122"/>
              </a:rPr>
              <a:t>100</a:t>
            </a:r>
            <a:r>
              <a:rPr lang="zh-CN" altLang="en-US" sz="2400" dirty="0">
                <a:solidFill>
                  <a:srgbClr val="000000"/>
                </a:solidFill>
                <a:latin typeface="Arial" panose="020B0604020202020204" pitchFamily="34" charset="0"/>
                <a:ea typeface="宋体" panose="02010600030101010101" pitchFamily="2" charset="-122"/>
              </a:rPr>
              <a:t>万件，成为了创客运动、开源硬件的标志。</a:t>
            </a:r>
          </a:p>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在全球的创客门共同完善与努力下，</a:t>
            </a: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形成了硬件、软件完整丰富的开发生态。</a:t>
            </a:r>
          </a:p>
        </p:txBody>
      </p:sp>
    </p:spTree>
    <p:extLst>
      <p:ext uri="{BB962C8B-B14F-4D97-AF65-F5344CB8AC3E}">
        <p14:creationId xmlns:p14="http://schemas.microsoft.com/office/powerpoint/2010/main" val="2577374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D5C7ADA-5714-41DC-99DE-15CF64FD5330}"/>
              </a:ext>
            </a:extLst>
          </p:cNvPr>
          <p:cNvSpPr txBox="1"/>
          <p:nvPr/>
        </p:nvSpPr>
        <p:spPr>
          <a:xfrm>
            <a:off x="1991544" y="834579"/>
            <a:ext cx="8928992" cy="707886"/>
          </a:xfrm>
          <a:prstGeom prst="rect">
            <a:avLst/>
          </a:prstGeom>
          <a:noFill/>
        </p:spPr>
        <p:txBody>
          <a:bodyPr wrap="square">
            <a:spAutoFit/>
          </a:bodyPr>
          <a:lstStyle/>
          <a:p>
            <a:pPr fontAlgn="base">
              <a:spcBef>
                <a:spcPct val="0"/>
              </a:spcBef>
              <a:spcAft>
                <a:spcPct val="0"/>
              </a:spcAft>
            </a:pPr>
            <a:r>
              <a:rPr lang="en-US" altLang="zh-CN" sz="4000" b="1" dirty="0">
                <a:solidFill>
                  <a:srgbClr val="000000"/>
                </a:solidFill>
                <a:latin typeface="Arial" panose="020B0604020202020204" pitchFamily="34" charset="0"/>
                <a:ea typeface="宋体" panose="02010600030101010101" pitchFamily="2" charset="-122"/>
              </a:rPr>
              <a:t>Arduino</a:t>
            </a:r>
            <a:r>
              <a:rPr lang="zh-CN" altLang="en-US" sz="4000" b="1" dirty="0">
                <a:solidFill>
                  <a:srgbClr val="000000"/>
                </a:solidFill>
                <a:latin typeface="Arial" panose="020B0604020202020204" pitchFamily="34" charset="0"/>
                <a:ea typeface="宋体" panose="02010600030101010101" pitchFamily="2" charset="-122"/>
              </a:rPr>
              <a:t>的生态发展</a:t>
            </a:r>
            <a:r>
              <a:rPr lang="en-US" altLang="zh-CN" sz="4000" b="1" dirty="0">
                <a:solidFill>
                  <a:srgbClr val="000000"/>
                </a:solidFill>
                <a:latin typeface="Arial" panose="020B0604020202020204" pitchFamily="34" charset="0"/>
                <a:ea typeface="宋体" panose="02010600030101010101" pitchFamily="2" charset="-122"/>
              </a:rPr>
              <a:t>--</a:t>
            </a:r>
            <a:r>
              <a:rPr lang="zh-CN" altLang="en-US" sz="4000" b="1" dirty="0">
                <a:solidFill>
                  <a:srgbClr val="000000"/>
                </a:solidFill>
                <a:latin typeface="Arial" panose="020B0604020202020204" pitchFamily="34" charset="0"/>
                <a:ea typeface="宋体" panose="02010600030101010101" pitchFamily="2" charset="-122"/>
              </a:rPr>
              <a:t>丰富的硬件平台</a:t>
            </a:r>
          </a:p>
        </p:txBody>
      </p:sp>
      <p:sp>
        <p:nvSpPr>
          <p:cNvPr id="5" name="文本框 4">
            <a:extLst>
              <a:ext uri="{FF2B5EF4-FFF2-40B4-BE49-F238E27FC236}">
                <a16:creationId xmlns:a16="http://schemas.microsoft.com/office/drawing/2014/main" id="{E3D215D6-5CEB-48E3-841D-373299D5E324}"/>
              </a:ext>
            </a:extLst>
          </p:cNvPr>
          <p:cNvSpPr txBox="1"/>
          <p:nvPr/>
        </p:nvSpPr>
        <p:spPr>
          <a:xfrm>
            <a:off x="2783632" y="1629912"/>
            <a:ext cx="7128792" cy="830997"/>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官方推出了几十种不同性能、应用的硬件平台。</a:t>
            </a:r>
          </a:p>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全球其他开发者自行设计的更是不计其数。</a:t>
            </a:r>
          </a:p>
        </p:txBody>
      </p:sp>
      <p:pic>
        <p:nvPicPr>
          <p:cNvPr id="6" name="图片 5">
            <a:extLst>
              <a:ext uri="{FF2B5EF4-FFF2-40B4-BE49-F238E27FC236}">
                <a16:creationId xmlns:a16="http://schemas.microsoft.com/office/drawing/2014/main" id="{DEA29CA6-D8C6-4816-9500-40B3976A70E4}"/>
              </a:ext>
            </a:extLst>
          </p:cNvPr>
          <p:cNvPicPr>
            <a:picLocks noChangeAspect="1"/>
          </p:cNvPicPr>
          <p:nvPr/>
        </p:nvPicPr>
        <p:blipFill>
          <a:blip r:embed="rId2"/>
          <a:stretch>
            <a:fillRect/>
          </a:stretch>
        </p:blipFill>
        <p:spPr>
          <a:xfrm>
            <a:off x="2627108" y="2548354"/>
            <a:ext cx="6937784" cy="4245622"/>
          </a:xfrm>
          <a:prstGeom prst="rect">
            <a:avLst/>
          </a:prstGeom>
        </p:spPr>
      </p:pic>
    </p:spTree>
    <p:extLst>
      <p:ext uri="{BB962C8B-B14F-4D97-AF65-F5344CB8AC3E}">
        <p14:creationId xmlns:p14="http://schemas.microsoft.com/office/powerpoint/2010/main" val="92881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D4B3D5-A4F9-4060-A708-46B2B5FB9C42}"/>
              </a:ext>
            </a:extLst>
          </p:cNvPr>
          <p:cNvSpPr txBox="1"/>
          <p:nvPr/>
        </p:nvSpPr>
        <p:spPr>
          <a:xfrm>
            <a:off x="1631504" y="834580"/>
            <a:ext cx="9289032" cy="646331"/>
          </a:xfrm>
          <a:prstGeom prst="rect">
            <a:avLst/>
          </a:prstGeom>
          <a:noFill/>
        </p:spPr>
        <p:txBody>
          <a:bodyPr wrap="square">
            <a:spAutoFit/>
          </a:bodyPr>
          <a:lstStyle/>
          <a:p>
            <a:pPr fontAlgn="base">
              <a:spcBef>
                <a:spcPct val="0"/>
              </a:spcBef>
              <a:spcAft>
                <a:spcPct val="0"/>
              </a:spcAft>
            </a:pPr>
            <a:r>
              <a:rPr lang="en-US" altLang="zh-CN" sz="3600" b="1" dirty="0">
                <a:solidFill>
                  <a:srgbClr val="000000"/>
                </a:solidFill>
                <a:latin typeface="Arial" panose="020B0604020202020204" pitchFamily="34" charset="0"/>
                <a:ea typeface="宋体" panose="02010600030101010101" pitchFamily="2" charset="-122"/>
              </a:rPr>
              <a:t>Arduino</a:t>
            </a:r>
            <a:r>
              <a:rPr lang="zh-CN" altLang="en-US" sz="3600" b="1" dirty="0">
                <a:solidFill>
                  <a:srgbClr val="000000"/>
                </a:solidFill>
                <a:latin typeface="Arial" panose="020B0604020202020204" pitchFamily="34" charset="0"/>
                <a:ea typeface="宋体" panose="02010600030101010101" pitchFamily="2" charset="-122"/>
              </a:rPr>
              <a:t>的生态发展</a:t>
            </a:r>
            <a:r>
              <a:rPr lang="en-US" altLang="zh-CN" sz="3600" b="1" dirty="0">
                <a:solidFill>
                  <a:srgbClr val="000000"/>
                </a:solidFill>
                <a:latin typeface="Arial" panose="020B0604020202020204" pitchFamily="34" charset="0"/>
                <a:ea typeface="宋体" panose="02010600030101010101" pitchFamily="2" charset="-122"/>
              </a:rPr>
              <a:t>—</a:t>
            </a:r>
            <a:r>
              <a:rPr lang="zh-CN" altLang="en-US" sz="3600" b="1" dirty="0">
                <a:solidFill>
                  <a:srgbClr val="000000"/>
                </a:solidFill>
                <a:latin typeface="Arial" panose="020B0604020202020204" pitchFamily="34" charset="0"/>
                <a:ea typeface="宋体" panose="02010600030101010101" pitchFamily="2" charset="-122"/>
              </a:rPr>
              <a:t>完善的软件开发资源</a:t>
            </a:r>
          </a:p>
        </p:txBody>
      </p:sp>
      <p:pic>
        <p:nvPicPr>
          <p:cNvPr id="3" name="图片 2">
            <a:extLst>
              <a:ext uri="{FF2B5EF4-FFF2-40B4-BE49-F238E27FC236}">
                <a16:creationId xmlns:a16="http://schemas.microsoft.com/office/drawing/2014/main" id="{4809DEC5-E52F-4F98-B6C7-D63ACE6598FA}"/>
              </a:ext>
            </a:extLst>
          </p:cNvPr>
          <p:cNvPicPr>
            <a:picLocks noChangeAspect="1"/>
          </p:cNvPicPr>
          <p:nvPr/>
        </p:nvPicPr>
        <p:blipFill>
          <a:blip r:embed="rId2"/>
          <a:stretch>
            <a:fillRect/>
          </a:stretch>
        </p:blipFill>
        <p:spPr>
          <a:xfrm>
            <a:off x="2330034" y="2261676"/>
            <a:ext cx="7531932" cy="4596324"/>
          </a:xfrm>
          <a:prstGeom prst="rect">
            <a:avLst/>
          </a:prstGeom>
        </p:spPr>
      </p:pic>
      <p:sp>
        <p:nvSpPr>
          <p:cNvPr id="5" name="文本框 4">
            <a:extLst>
              <a:ext uri="{FF2B5EF4-FFF2-40B4-BE49-F238E27FC236}">
                <a16:creationId xmlns:a16="http://schemas.microsoft.com/office/drawing/2014/main" id="{0B795A2A-E594-4A34-B212-B0FFB419F6F3}"/>
              </a:ext>
            </a:extLst>
          </p:cNvPr>
          <p:cNvSpPr txBox="1"/>
          <p:nvPr/>
        </p:nvSpPr>
        <p:spPr>
          <a:xfrm>
            <a:off x="3359696" y="1447508"/>
            <a:ext cx="4732638" cy="830997"/>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丰富完整的代码开发资源</a:t>
            </a:r>
            <a:endParaRPr lang="en-US" altLang="zh-CN" sz="24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标准化、易于使用、文档详尽</a:t>
            </a:r>
          </a:p>
        </p:txBody>
      </p:sp>
    </p:spTree>
    <p:extLst>
      <p:ext uri="{BB962C8B-B14F-4D97-AF65-F5344CB8AC3E}">
        <p14:creationId xmlns:p14="http://schemas.microsoft.com/office/powerpoint/2010/main" val="1621987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08E4B2D-FC2C-4E59-9068-F3544E0F691C}"/>
              </a:ext>
            </a:extLst>
          </p:cNvPr>
          <p:cNvSpPr txBox="1"/>
          <p:nvPr/>
        </p:nvSpPr>
        <p:spPr>
          <a:xfrm>
            <a:off x="1919536" y="908721"/>
            <a:ext cx="8352928" cy="6001643"/>
          </a:xfrm>
          <a:prstGeom prst="rect">
            <a:avLst/>
          </a:prstGeom>
          <a:noFill/>
        </p:spPr>
        <p:txBody>
          <a:bodyPr wrap="square">
            <a:spAutoFit/>
          </a:bodyPr>
          <a:lstStyle/>
          <a:p>
            <a:pPr algn="ctr" fontAlgn="base">
              <a:spcBef>
                <a:spcPct val="0"/>
              </a:spcBef>
              <a:spcAft>
                <a:spcPct val="0"/>
              </a:spcAft>
            </a:pPr>
            <a:r>
              <a:rPr lang="zh-CN" altLang="en-US" sz="3600" b="1" dirty="0">
                <a:solidFill>
                  <a:srgbClr val="000000"/>
                </a:solidFill>
                <a:latin typeface="Arial" panose="020B0604020202020204" pitchFamily="34" charset="0"/>
                <a:ea typeface="宋体" panose="02010600030101010101" pitchFamily="2" charset="-122"/>
              </a:rPr>
              <a:t>用</a:t>
            </a:r>
            <a:r>
              <a:rPr lang="en-US" altLang="zh-CN" sz="3600" b="1" dirty="0">
                <a:solidFill>
                  <a:srgbClr val="000000"/>
                </a:solidFill>
                <a:latin typeface="Arial" panose="020B0604020202020204" pitchFamily="34" charset="0"/>
                <a:ea typeface="宋体" panose="02010600030101010101" pitchFamily="2" charset="-122"/>
              </a:rPr>
              <a:t>Arduino</a:t>
            </a:r>
            <a:r>
              <a:rPr lang="zh-CN" altLang="en-US" sz="3600" b="1" dirty="0">
                <a:solidFill>
                  <a:srgbClr val="000000"/>
                </a:solidFill>
                <a:latin typeface="Arial" panose="020B0604020202020204" pitchFamily="34" charset="0"/>
                <a:ea typeface="宋体" panose="02010600030101010101" pitchFamily="2" charset="-122"/>
              </a:rPr>
              <a:t>能做什么</a:t>
            </a:r>
          </a:p>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基于</a:t>
            </a: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硬件</a:t>
            </a:r>
            <a:r>
              <a:rPr lang="en-US" altLang="zh-CN" sz="2400" dirty="0">
                <a:solidFill>
                  <a:srgbClr val="000000"/>
                </a:solidFill>
                <a:latin typeface="Arial" panose="020B0604020202020204" pitchFamily="34" charset="0"/>
                <a:ea typeface="宋体" panose="02010600030101010101" pitchFamily="2" charset="-122"/>
              </a:rPr>
              <a:t>+</a:t>
            </a:r>
            <a:r>
              <a:rPr lang="zh-CN" altLang="en-US" sz="2400" dirty="0">
                <a:solidFill>
                  <a:srgbClr val="000000"/>
                </a:solidFill>
                <a:latin typeface="Arial" panose="020B0604020202020204" pitchFamily="34" charset="0"/>
                <a:ea typeface="宋体" panose="02010600030101010101" pitchFamily="2" charset="-122"/>
              </a:rPr>
              <a:t>软件生态，让不同专业背景的人员更加方便的进行产品设计、原型开发、创意实现</a:t>
            </a:r>
          </a:p>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比如说，用</a:t>
            </a: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，你可以实现：</a:t>
            </a:r>
          </a:p>
          <a:p>
            <a:pPr fontAlgn="base">
              <a:spcBef>
                <a:spcPct val="0"/>
              </a:spcBef>
              <a:spcAft>
                <a:spcPct val="0"/>
              </a:spcAft>
              <a:buFont typeface="Arial" panose="020B0604020202020204" pitchFamily="34" charset="0"/>
              <a:buChar char="•"/>
            </a:pPr>
            <a:r>
              <a:rPr lang="zh-CN" altLang="en-US" sz="2400" dirty="0">
                <a:solidFill>
                  <a:srgbClr val="000000"/>
                </a:solidFill>
                <a:latin typeface="Arial" panose="020B0604020202020204" pitchFamily="34" charset="0"/>
                <a:ea typeface="宋体" panose="02010600030101010101" pitchFamily="2" charset="-122"/>
              </a:rPr>
              <a:t>您想当邮箱有新邮件时，电话会发出警报通知您吗？</a:t>
            </a:r>
          </a:p>
          <a:p>
            <a:pPr fontAlgn="base">
              <a:spcBef>
                <a:spcPct val="0"/>
              </a:spcBef>
              <a:spcAft>
                <a:spcPct val="0"/>
              </a:spcAft>
              <a:buFont typeface="Arial" panose="020B0604020202020204" pitchFamily="34" charset="0"/>
              <a:buChar char="•"/>
            </a:pPr>
            <a:r>
              <a:rPr lang="zh-CN" altLang="en-US" sz="2400" dirty="0">
                <a:solidFill>
                  <a:srgbClr val="000000"/>
                </a:solidFill>
                <a:latin typeface="Arial" panose="020B0604020202020204" pitchFamily="34" charset="0"/>
                <a:ea typeface="宋体" panose="02010600030101010101" pitchFamily="2" charset="-122"/>
              </a:rPr>
              <a:t>想要一件闪闪发光的绒毛玩具吗？</a:t>
            </a:r>
          </a:p>
          <a:p>
            <a:pPr fontAlgn="base">
              <a:spcBef>
                <a:spcPct val="0"/>
              </a:spcBef>
              <a:spcAft>
                <a:spcPct val="0"/>
              </a:spcAft>
              <a:buFont typeface="Arial" panose="020B0604020202020204" pitchFamily="34" charset="0"/>
              <a:buChar char="•"/>
            </a:pPr>
            <a:r>
              <a:rPr lang="zh-CN" altLang="en-US" sz="2400" dirty="0">
                <a:solidFill>
                  <a:srgbClr val="000000"/>
                </a:solidFill>
                <a:latin typeface="Arial" panose="020B0604020202020204" pitchFamily="34" charset="0"/>
                <a:ea typeface="宋体" panose="02010600030101010101" pitchFamily="2" charset="-122"/>
              </a:rPr>
              <a:t>想要一套按下快捷键就可以进行实验测试蜂鸣器吗？</a:t>
            </a:r>
          </a:p>
          <a:p>
            <a:pPr fontAlgn="base">
              <a:spcBef>
                <a:spcPct val="0"/>
              </a:spcBef>
              <a:spcAft>
                <a:spcPct val="0"/>
              </a:spcAft>
              <a:buFont typeface="Arial" panose="020B0604020202020204" pitchFamily="34" charset="0"/>
              <a:buChar char="•"/>
            </a:pPr>
            <a:r>
              <a:rPr lang="zh-CN" altLang="en-US" sz="2400" dirty="0">
                <a:solidFill>
                  <a:srgbClr val="000000"/>
                </a:solidFill>
                <a:latin typeface="Arial" panose="020B0604020202020204" pitchFamily="34" charset="0"/>
                <a:ea typeface="宋体" panose="02010600030101010101" pitchFamily="2" charset="-122"/>
              </a:rPr>
              <a:t>想为您的儿子自制一个</a:t>
            </a:r>
            <a:r>
              <a:rPr lang="en-US" altLang="zh-CN" sz="2400" dirty="0">
                <a:solidFill>
                  <a:srgbClr val="000000"/>
                </a:solidFill>
                <a:latin typeface="Arial" panose="020B0604020202020204" pitchFamily="34" charset="0"/>
                <a:ea typeface="宋体" panose="02010600030101010101" pitchFamily="2" charset="-122"/>
              </a:rPr>
              <a:t>《</a:t>
            </a:r>
            <a:r>
              <a:rPr lang="zh-CN" altLang="en-US" sz="2400" dirty="0">
                <a:solidFill>
                  <a:srgbClr val="000000"/>
                </a:solidFill>
                <a:latin typeface="Arial" panose="020B0604020202020204" pitchFamily="34" charset="0"/>
                <a:ea typeface="宋体" panose="02010600030101010101" pitchFamily="2" charset="-122"/>
              </a:rPr>
              <a:t>银河战士</a:t>
            </a:r>
            <a:r>
              <a:rPr lang="en-US" altLang="zh-CN" sz="2400" dirty="0">
                <a:solidFill>
                  <a:srgbClr val="000000"/>
                </a:solidFill>
                <a:latin typeface="Arial" panose="020B0604020202020204" pitchFamily="34" charset="0"/>
                <a:ea typeface="宋体" panose="02010600030101010101" pitchFamily="2" charset="-122"/>
              </a:rPr>
              <a:t>》</a:t>
            </a:r>
            <a:r>
              <a:rPr lang="zh-CN" altLang="en-US" sz="2400" dirty="0">
                <a:solidFill>
                  <a:srgbClr val="000000"/>
                </a:solidFill>
                <a:latin typeface="Arial" panose="020B0604020202020204" pitchFamily="34" charset="0"/>
                <a:ea typeface="宋体" panose="02010600030101010101" pitchFamily="2" charset="-122"/>
              </a:rPr>
              <a:t>手臂炮吗？</a:t>
            </a:r>
          </a:p>
          <a:p>
            <a:pPr fontAlgn="base">
              <a:spcBef>
                <a:spcPct val="0"/>
              </a:spcBef>
              <a:spcAft>
                <a:spcPct val="0"/>
              </a:spcAft>
              <a:buFont typeface="Arial" panose="020B0604020202020204" pitchFamily="34" charset="0"/>
              <a:buChar char="•"/>
            </a:pPr>
            <a:r>
              <a:rPr lang="zh-CN" altLang="en-US" sz="2400" dirty="0">
                <a:solidFill>
                  <a:srgbClr val="000000"/>
                </a:solidFill>
                <a:latin typeface="Arial" panose="020B0604020202020204" pitchFamily="34" charset="0"/>
                <a:ea typeface="宋体" panose="02010600030101010101" pitchFamily="2" charset="-122"/>
              </a:rPr>
              <a:t>想自制一个心率监测器，将每次骑脚踏车的记录存进存储卡吗？</a:t>
            </a:r>
          </a:p>
          <a:p>
            <a:pPr fontAlgn="base">
              <a:spcBef>
                <a:spcPct val="0"/>
              </a:spcBef>
              <a:spcAft>
                <a:spcPct val="0"/>
              </a:spcAft>
              <a:buFont typeface="Arial" panose="020B0604020202020204" pitchFamily="34" charset="0"/>
              <a:buChar char="•"/>
            </a:pPr>
            <a:r>
              <a:rPr lang="zh-CN" altLang="en-US" sz="2400" dirty="0">
                <a:solidFill>
                  <a:srgbClr val="000000"/>
                </a:solidFill>
                <a:latin typeface="Arial" panose="020B0604020202020204" pitchFamily="34" charset="0"/>
                <a:ea typeface="宋体" panose="02010600030101010101" pitchFamily="2" charset="-122"/>
              </a:rPr>
              <a:t>想过自制一个能在地面上绘图，能在雪中驰骋的机器人吗？</a:t>
            </a:r>
          </a:p>
          <a:p>
            <a:pPr fontAlgn="base">
              <a:spcBef>
                <a:spcPct val="0"/>
              </a:spcBef>
              <a:spcAft>
                <a:spcPct val="0"/>
              </a:spcAft>
            </a:pPr>
            <a:r>
              <a:rPr lang="zh-CN" altLang="en-US" sz="2400" dirty="0">
                <a:solidFill>
                  <a:srgbClr val="000000"/>
                </a:solidFill>
                <a:highlight>
                  <a:srgbClr val="B17AB8"/>
                </a:highlight>
                <a:latin typeface="Arial" panose="020B0604020202020204" pitchFamily="34" charset="0"/>
                <a:ea typeface="宋体" panose="02010600030101010101" pitchFamily="2" charset="-122"/>
              </a:rPr>
              <a:t>“即使不懂电脑编程，也能用</a:t>
            </a:r>
            <a:r>
              <a:rPr lang="en-US" altLang="zh-CN" sz="2400" dirty="0">
                <a:solidFill>
                  <a:srgbClr val="000000"/>
                </a:solidFill>
                <a:highlight>
                  <a:srgbClr val="B17AB8"/>
                </a:highlight>
                <a:latin typeface="Arial" panose="020B0604020202020204" pitchFamily="34" charset="0"/>
                <a:ea typeface="宋体" panose="02010600030101010101" pitchFamily="2" charset="-122"/>
              </a:rPr>
              <a:t>Arduino</a:t>
            </a:r>
            <a:r>
              <a:rPr lang="zh-CN" altLang="en-US" sz="2400" dirty="0">
                <a:solidFill>
                  <a:srgbClr val="000000"/>
                </a:solidFill>
                <a:highlight>
                  <a:srgbClr val="B17AB8"/>
                </a:highlight>
                <a:latin typeface="Arial" panose="020B0604020202020204" pitchFamily="34" charset="0"/>
                <a:ea typeface="宋体" panose="02010600030101010101" pitchFamily="2" charset="-122"/>
              </a:rPr>
              <a:t>做出很酷的东西，比如对感测器作出回应，闪烁灯光，还能控制马达”</a:t>
            </a:r>
            <a:br>
              <a:rPr lang="zh-CN" altLang="en-US" sz="2400" dirty="0">
                <a:solidFill>
                  <a:srgbClr val="000000"/>
                </a:solidFill>
                <a:highlight>
                  <a:srgbClr val="B17AB8"/>
                </a:highlight>
                <a:latin typeface="Arial" panose="020B0604020202020204" pitchFamily="34" charset="0"/>
                <a:ea typeface="宋体" panose="02010600030101010101" pitchFamily="2" charset="-122"/>
              </a:rPr>
            </a:br>
            <a:r>
              <a:rPr lang="en-US" altLang="zh-CN" sz="2400" dirty="0">
                <a:solidFill>
                  <a:srgbClr val="000000"/>
                </a:solidFill>
                <a:highlight>
                  <a:srgbClr val="B17AB8"/>
                </a:highlight>
                <a:latin typeface="Arial" panose="020B0604020202020204" pitchFamily="34" charset="0"/>
                <a:ea typeface="宋体" panose="02010600030101010101" pitchFamily="2" charset="-122"/>
              </a:rPr>
              <a:t>--Massimo </a:t>
            </a:r>
            <a:r>
              <a:rPr lang="en-US" altLang="zh-CN" sz="2400" dirty="0" err="1">
                <a:solidFill>
                  <a:srgbClr val="000000"/>
                </a:solidFill>
                <a:highlight>
                  <a:srgbClr val="B17AB8"/>
                </a:highlight>
                <a:latin typeface="Arial" panose="020B0604020202020204" pitchFamily="34" charset="0"/>
                <a:ea typeface="宋体" panose="02010600030101010101" pitchFamily="2" charset="-122"/>
              </a:rPr>
              <a:t>Banz</a:t>
            </a:r>
            <a:endParaRPr lang="en-US" altLang="zh-CN" sz="2400" dirty="0">
              <a:solidFill>
                <a:srgbClr val="000000"/>
              </a:solidFill>
              <a:highlight>
                <a:srgbClr val="B17AB8"/>
              </a:highlight>
              <a:latin typeface="Arial" panose="020B0604020202020204" pitchFamily="34" charset="0"/>
              <a:ea typeface="宋体" panose="02010600030101010101" pitchFamily="2" charset="-122"/>
            </a:endParaRPr>
          </a:p>
          <a:p>
            <a:pPr fontAlgn="base">
              <a:spcBef>
                <a:spcPct val="0"/>
              </a:spcBef>
              <a:spcAft>
                <a:spcPct val="0"/>
              </a:spcAft>
            </a:pPr>
            <a:br>
              <a:rPr lang="en-US" altLang="zh-CN" dirty="0">
                <a:solidFill>
                  <a:srgbClr val="000000"/>
                </a:solidFill>
                <a:latin typeface="Arial" panose="020B0604020202020204" pitchFamily="34" charset="0"/>
                <a:ea typeface="宋体" panose="02010600030101010101" pitchFamily="2" charset="-122"/>
              </a:rPr>
            </a:br>
            <a:endParaRPr lang="zh-CN" altLang="en-US"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67742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163CFDA-63D2-4428-910A-6C53F550B949}"/>
              </a:ext>
            </a:extLst>
          </p:cNvPr>
          <p:cNvSpPr txBox="1"/>
          <p:nvPr/>
        </p:nvSpPr>
        <p:spPr>
          <a:xfrm>
            <a:off x="3810000" y="1052737"/>
            <a:ext cx="4572000" cy="646331"/>
          </a:xfrm>
          <a:prstGeom prst="rect">
            <a:avLst/>
          </a:prstGeom>
          <a:noFill/>
        </p:spPr>
        <p:txBody>
          <a:bodyPr wrap="square">
            <a:spAutoFit/>
          </a:bodyPr>
          <a:lstStyle/>
          <a:p>
            <a:pPr algn="ctr" fontAlgn="base">
              <a:spcBef>
                <a:spcPct val="0"/>
              </a:spcBef>
              <a:spcAft>
                <a:spcPct val="0"/>
              </a:spcAft>
              <a:defRPr/>
            </a:pPr>
            <a:r>
              <a:rPr lang="zh-CN" altLang="en-US" sz="3600" b="1" dirty="0">
                <a:solidFill>
                  <a:srgbClr val="000000"/>
                </a:solidFill>
                <a:latin typeface="Arial" panose="020B0604020202020204" pitchFamily="34" charset="0"/>
                <a:ea typeface="宋体" panose="02010600030101010101" pitchFamily="2" charset="-122"/>
              </a:rPr>
              <a:t>用</a:t>
            </a:r>
            <a:r>
              <a:rPr lang="en-US" altLang="zh-CN" sz="3600" b="1" dirty="0">
                <a:solidFill>
                  <a:srgbClr val="000000"/>
                </a:solidFill>
                <a:latin typeface="Arial" panose="020B0604020202020204" pitchFamily="34" charset="0"/>
                <a:ea typeface="宋体" panose="02010600030101010101" pitchFamily="2" charset="-122"/>
              </a:rPr>
              <a:t>Arduino</a:t>
            </a:r>
            <a:r>
              <a:rPr lang="zh-CN" altLang="en-US" sz="3600" b="1" dirty="0">
                <a:solidFill>
                  <a:srgbClr val="000000"/>
                </a:solidFill>
                <a:latin typeface="Arial" panose="020B0604020202020204" pitchFamily="34" charset="0"/>
                <a:ea typeface="宋体" panose="02010600030101010101" pitchFamily="2" charset="-122"/>
              </a:rPr>
              <a:t>能做什么</a:t>
            </a:r>
          </a:p>
        </p:txBody>
      </p:sp>
      <p:sp>
        <p:nvSpPr>
          <p:cNvPr id="7" name="文本框 6">
            <a:extLst>
              <a:ext uri="{FF2B5EF4-FFF2-40B4-BE49-F238E27FC236}">
                <a16:creationId xmlns:a16="http://schemas.microsoft.com/office/drawing/2014/main" id="{69D65189-BECA-47E1-9179-679B5CF8017C}"/>
              </a:ext>
            </a:extLst>
          </p:cNvPr>
          <p:cNvSpPr txBox="1"/>
          <p:nvPr/>
        </p:nvSpPr>
        <p:spPr>
          <a:xfrm>
            <a:off x="2027548" y="1699068"/>
            <a:ext cx="8136904" cy="1200329"/>
          </a:xfrm>
          <a:prstGeom prst="rect">
            <a:avLst/>
          </a:prstGeom>
          <a:noFill/>
        </p:spPr>
        <p:txBody>
          <a:bodyPr wrap="square">
            <a:spAutoFit/>
          </a:bodyPr>
          <a:lstStyle/>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在</a:t>
            </a: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官方网站上，提供了很多项目案例</a:t>
            </a:r>
            <a:br>
              <a:rPr lang="zh-CN" altLang="en-US" sz="2400" dirty="0">
                <a:solidFill>
                  <a:srgbClr val="000000"/>
                </a:solidFill>
                <a:latin typeface="Arial" panose="020B0604020202020204" pitchFamily="34" charset="0"/>
                <a:ea typeface="宋体" panose="02010600030101010101" pitchFamily="2" charset="-122"/>
              </a:rPr>
            </a:br>
            <a:r>
              <a:rPr lang="en-US" altLang="zh-CN" sz="2400" dirty="0">
                <a:solidFill>
                  <a:srgbClr val="000000"/>
                </a:solidFill>
                <a:latin typeface="Arial" panose="020B0604020202020204" pitchFamily="34" charset="0"/>
                <a:ea typeface="宋体" panose="02010600030101010101" pitchFamily="2" charset="-122"/>
                <a:hlinkClick r:id="rId2">
                  <a:extLst>
                    <a:ext uri="{A12FA001-AC4F-418D-AE19-62706E023703}">
                      <ahyp:hlinkClr xmlns:ahyp="http://schemas.microsoft.com/office/drawing/2018/hyperlinkcolor" val="tx"/>
                    </a:ext>
                  </a:extLst>
                </a:hlinkClick>
              </a:rPr>
              <a:t>https://create.arduino.cc/projecthub</a:t>
            </a:r>
            <a:endParaRPr lang="en-US" altLang="zh-CN" sz="24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endParaRPr lang="zh-CN" altLang="en-US" sz="2400" dirty="0">
              <a:solidFill>
                <a:srgbClr val="000000"/>
              </a:solidFill>
              <a:latin typeface="Arial" panose="020B0604020202020204" pitchFamily="34" charset="0"/>
              <a:ea typeface="宋体" panose="02010600030101010101" pitchFamily="2" charset="-122"/>
            </a:endParaRPr>
          </a:p>
        </p:txBody>
      </p:sp>
      <p:pic>
        <p:nvPicPr>
          <p:cNvPr id="8" name="图片 7">
            <a:extLst>
              <a:ext uri="{FF2B5EF4-FFF2-40B4-BE49-F238E27FC236}">
                <a16:creationId xmlns:a16="http://schemas.microsoft.com/office/drawing/2014/main" id="{BFEB83B0-96D1-460F-A773-5689322FBB9D}"/>
              </a:ext>
            </a:extLst>
          </p:cNvPr>
          <p:cNvPicPr>
            <a:picLocks noChangeAspect="1"/>
          </p:cNvPicPr>
          <p:nvPr/>
        </p:nvPicPr>
        <p:blipFill>
          <a:blip r:embed="rId3"/>
          <a:stretch>
            <a:fillRect/>
          </a:stretch>
        </p:blipFill>
        <p:spPr>
          <a:xfrm>
            <a:off x="3359697" y="2707076"/>
            <a:ext cx="5768503" cy="3900744"/>
          </a:xfrm>
          <a:prstGeom prst="rect">
            <a:avLst/>
          </a:prstGeom>
        </p:spPr>
      </p:pic>
    </p:spTree>
    <p:extLst>
      <p:ext uri="{BB962C8B-B14F-4D97-AF65-F5344CB8AC3E}">
        <p14:creationId xmlns:p14="http://schemas.microsoft.com/office/powerpoint/2010/main" val="234431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5C0C09B-4AA2-4AB5-8090-8CF480AF9F21}"/>
              </a:ext>
            </a:extLst>
          </p:cNvPr>
          <p:cNvSpPr txBox="1"/>
          <p:nvPr/>
        </p:nvSpPr>
        <p:spPr>
          <a:xfrm>
            <a:off x="1991544" y="1412777"/>
            <a:ext cx="8208912" cy="4893647"/>
          </a:xfrm>
          <a:prstGeom prst="rect">
            <a:avLst/>
          </a:prstGeom>
          <a:noFill/>
        </p:spPr>
        <p:txBody>
          <a:bodyPr wrap="square">
            <a:spAutoFit/>
          </a:bodyPr>
          <a:lstStyle/>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前面的课程我们讲解了物联网的操作系统和物联网的云平台端，对物联网的系统构架有了总体上的认知，接下来的课程我们将会把物联网总体抽象的认知转化为一个具体的项目实践。</a:t>
            </a:r>
          </a:p>
          <a:p>
            <a:pPr fontAlgn="base">
              <a:spcBef>
                <a:spcPct val="0"/>
              </a:spcBef>
              <a:spcAft>
                <a:spcPct val="0"/>
              </a:spcAft>
            </a:pPr>
            <a:r>
              <a:rPr lang="zh-CN" altLang="en-US"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智慧家居一直是物联网关注的热点之一，是物联网重要落地平台，智慧家居的实现将极大地便利人们的日常生活，有着非常重要的现实意义。</a:t>
            </a:r>
            <a:endParaRPr lang="en-US" altLang="zh-CN" sz="24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在课程中，我们通过将物联网的应用落实到一个智慧家居小屋模型上，可以直观地看到数据的采集、数据的迁移、云端处理数据以及整个控制逻辑的构架，课程囊括了</a:t>
            </a:r>
            <a:r>
              <a:rPr lang="zh-CN" altLang="en-US" sz="2400" b="1" dirty="0">
                <a:solidFill>
                  <a:srgbClr val="000000"/>
                </a:solidFill>
                <a:latin typeface="Arial" panose="020B0604020202020204" pitchFamily="34" charset="0"/>
                <a:ea typeface="宋体" panose="02010600030101010101" pitchFamily="2" charset="-122"/>
              </a:rPr>
              <a:t>设备端数据的采集、数据上云、云端处理、基于物联网平台的 </a:t>
            </a:r>
            <a:r>
              <a:rPr lang="en-US" altLang="zh-CN" sz="2400" b="1" dirty="0">
                <a:solidFill>
                  <a:srgbClr val="000000"/>
                </a:solidFill>
                <a:latin typeface="Arial" panose="020B0604020202020204" pitchFamily="34" charset="0"/>
                <a:ea typeface="宋体" panose="02010600030101010101" pitchFamily="2" charset="-122"/>
              </a:rPr>
              <a:t>WEB </a:t>
            </a:r>
            <a:r>
              <a:rPr lang="zh-CN" altLang="en-US" sz="2400" b="1" dirty="0">
                <a:solidFill>
                  <a:srgbClr val="000000"/>
                </a:solidFill>
                <a:latin typeface="Arial" panose="020B0604020202020204" pitchFamily="34" charset="0"/>
                <a:ea typeface="宋体" panose="02010600030101010101" pitchFamily="2" charset="-122"/>
              </a:rPr>
              <a:t>页面控制和显示以构建手机 </a:t>
            </a:r>
            <a:r>
              <a:rPr lang="en-US" altLang="zh-CN" sz="2400" b="1" dirty="0">
                <a:solidFill>
                  <a:srgbClr val="000000"/>
                </a:solidFill>
                <a:latin typeface="Arial" panose="020B0604020202020204" pitchFamily="34" charset="0"/>
                <a:ea typeface="宋体" panose="02010600030101010101" pitchFamily="2" charset="-122"/>
              </a:rPr>
              <a:t>APP </a:t>
            </a:r>
            <a:r>
              <a:rPr lang="zh-CN" altLang="en-US" sz="2400" dirty="0">
                <a:solidFill>
                  <a:srgbClr val="000000"/>
                </a:solidFill>
                <a:latin typeface="Arial" panose="020B0604020202020204" pitchFamily="34" charset="0"/>
                <a:ea typeface="宋体" panose="02010600030101010101" pitchFamily="2" charset="-122"/>
              </a:rPr>
              <a:t>控制的整个完整流程。</a:t>
            </a:r>
          </a:p>
          <a:p>
            <a:pPr fontAlgn="base">
              <a:spcBef>
                <a:spcPct val="0"/>
              </a:spcBef>
              <a:spcAft>
                <a:spcPct val="0"/>
              </a:spcAft>
            </a:pPr>
            <a:endParaRPr lang="zh-CN" altLang="en-US" sz="2400"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5787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73F60CC-19A7-4FED-A8E2-19D659CFF875}"/>
              </a:ext>
            </a:extLst>
          </p:cNvPr>
          <p:cNvSpPr txBox="1"/>
          <p:nvPr/>
        </p:nvSpPr>
        <p:spPr>
          <a:xfrm>
            <a:off x="1559496" y="980729"/>
            <a:ext cx="9073008" cy="5816977"/>
          </a:xfrm>
          <a:prstGeom prst="rect">
            <a:avLst/>
          </a:prstGeom>
          <a:noFill/>
        </p:spPr>
        <p:txBody>
          <a:bodyPr wrap="square">
            <a:spAutoFit/>
          </a:bodyPr>
          <a:lstStyle/>
          <a:p>
            <a:pPr algn="ctr" fontAlgn="base">
              <a:spcBef>
                <a:spcPct val="0"/>
              </a:spcBef>
              <a:spcAft>
                <a:spcPct val="0"/>
              </a:spcAft>
            </a:pPr>
            <a:r>
              <a:rPr lang="zh-CN" altLang="en-US" sz="3600" b="1" dirty="0">
                <a:solidFill>
                  <a:srgbClr val="000000"/>
                </a:solidFill>
                <a:latin typeface="Arial" panose="020B0604020202020204" pitchFamily="34" charset="0"/>
                <a:ea typeface="宋体" panose="02010600030101010101" pitchFamily="2" charset="-122"/>
              </a:rPr>
              <a:t>为什么选择</a:t>
            </a:r>
            <a:r>
              <a:rPr lang="en-US" altLang="zh-CN" sz="3600" b="1" dirty="0">
                <a:solidFill>
                  <a:srgbClr val="000000"/>
                </a:solidFill>
                <a:latin typeface="Arial" panose="020B0604020202020204" pitchFamily="34" charset="0"/>
                <a:ea typeface="宋体" panose="02010600030101010101" pitchFamily="2" charset="-122"/>
              </a:rPr>
              <a:t>Arduino</a:t>
            </a:r>
          </a:p>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世界上有众多的微处理器和对应的硬件平台，</a:t>
            </a: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与他们相比，有以下特点</a:t>
            </a:r>
            <a:r>
              <a:rPr lang="en-US" altLang="zh-CN" sz="2400" dirty="0">
                <a:solidFill>
                  <a:srgbClr val="000000"/>
                </a:solidFill>
                <a:latin typeface="Arial" panose="020B0604020202020204" pitchFamily="34" charset="0"/>
                <a:ea typeface="宋体" panose="02010600030101010101" pitchFamily="2" charset="-122"/>
              </a:rPr>
              <a:t>:</a:t>
            </a:r>
          </a:p>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廉价。这也是</a:t>
            </a: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诞生的主要原因之一，一块最新版的</a:t>
            </a:r>
            <a:r>
              <a:rPr lang="en-US" altLang="zh-CN" sz="2400" dirty="0">
                <a:solidFill>
                  <a:srgbClr val="000000"/>
                </a:solidFill>
                <a:latin typeface="Arial" panose="020B0604020202020204" pitchFamily="34" charset="0"/>
                <a:ea typeface="宋体" panose="02010600030101010101" pitchFamily="2" charset="-122"/>
              </a:rPr>
              <a:t>Arduino Board</a:t>
            </a:r>
            <a:r>
              <a:rPr lang="zh-CN" altLang="en-US" sz="2400" dirty="0">
                <a:solidFill>
                  <a:srgbClr val="000000"/>
                </a:solidFill>
                <a:latin typeface="Arial" panose="020B0604020202020204" pitchFamily="34" charset="0"/>
                <a:ea typeface="宋体" panose="02010600030101010101" pitchFamily="2" charset="-122"/>
              </a:rPr>
              <a:t>的价格是</a:t>
            </a:r>
            <a:r>
              <a:rPr lang="en-US" altLang="zh-CN" sz="2400" dirty="0">
                <a:solidFill>
                  <a:srgbClr val="000000"/>
                </a:solidFill>
                <a:latin typeface="Arial" panose="020B0604020202020204" pitchFamily="34" charset="0"/>
                <a:ea typeface="宋体" panose="02010600030101010101" pitchFamily="2" charset="-122"/>
              </a:rPr>
              <a:t>100</a:t>
            </a:r>
            <a:r>
              <a:rPr lang="zh-CN" altLang="en-US" sz="2400" dirty="0">
                <a:solidFill>
                  <a:srgbClr val="000000"/>
                </a:solidFill>
                <a:latin typeface="Arial" panose="020B0604020202020204" pitchFamily="34" charset="0"/>
                <a:ea typeface="宋体" panose="02010600030101010101" pitchFamily="2" charset="-122"/>
              </a:rPr>
              <a:t>多元。开发软件免费。</a:t>
            </a:r>
            <a:endParaRPr lang="en-US" altLang="zh-CN" sz="24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跨平台。</a:t>
            </a:r>
            <a:r>
              <a:rPr lang="en-US" altLang="zh-CN" sz="2400" dirty="0">
                <a:solidFill>
                  <a:srgbClr val="000000"/>
                </a:solidFill>
                <a:latin typeface="Arial" panose="020B0604020202020204" pitchFamily="34" charset="0"/>
                <a:ea typeface="宋体" panose="02010600030101010101" pitchFamily="2" charset="-122"/>
              </a:rPr>
              <a:t> Arduino IDE</a:t>
            </a:r>
            <a:r>
              <a:rPr lang="zh-CN" altLang="en-US" sz="2400" dirty="0">
                <a:solidFill>
                  <a:srgbClr val="000000"/>
                </a:solidFill>
                <a:latin typeface="Arial" panose="020B0604020202020204" pitchFamily="34" charset="0"/>
                <a:ea typeface="宋体" panose="02010600030101010101" pitchFamily="2" charset="-122"/>
              </a:rPr>
              <a:t>能在主流的平台上运行，包括</a:t>
            </a:r>
            <a:r>
              <a:rPr lang="en-US" altLang="zh-CN" sz="2400" dirty="0">
                <a:solidFill>
                  <a:srgbClr val="000000"/>
                </a:solidFill>
                <a:latin typeface="Arial" panose="020B0604020202020204" pitchFamily="34" charset="0"/>
                <a:ea typeface="宋体" panose="02010600030101010101" pitchFamily="2" charset="-122"/>
              </a:rPr>
              <a:t>Microsoft</a:t>
            </a:r>
            <a:r>
              <a:rPr lang="zh-CN" altLang="en-US" sz="2400" dirty="0">
                <a:solidFill>
                  <a:srgbClr val="000000"/>
                </a:solidFill>
                <a:latin typeface="Arial" panose="020B0604020202020204" pitchFamily="34" charset="0"/>
                <a:ea typeface="宋体" panose="02010600030101010101" pitchFamily="2" charset="-122"/>
              </a:rPr>
              <a:t>，</a:t>
            </a:r>
            <a:r>
              <a:rPr lang="en-US" altLang="zh-CN" sz="2400" dirty="0">
                <a:solidFill>
                  <a:srgbClr val="000000"/>
                </a:solidFill>
                <a:latin typeface="Arial" panose="020B0604020202020204" pitchFamily="34" charset="0"/>
                <a:ea typeface="宋体" panose="02010600030101010101" pitchFamily="2" charset="-122"/>
              </a:rPr>
              <a:t>Windows</a:t>
            </a:r>
            <a:r>
              <a:rPr lang="zh-CN" altLang="en-US" sz="2400" dirty="0">
                <a:solidFill>
                  <a:srgbClr val="000000"/>
                </a:solidFill>
                <a:latin typeface="Arial" panose="020B0604020202020204" pitchFamily="34" charset="0"/>
                <a:ea typeface="宋体" panose="02010600030101010101" pitchFamily="2" charset="-122"/>
              </a:rPr>
              <a:t>，</a:t>
            </a:r>
            <a:r>
              <a:rPr lang="en-US" altLang="zh-CN" sz="2400" dirty="0">
                <a:solidFill>
                  <a:srgbClr val="000000"/>
                </a:solidFill>
                <a:latin typeface="Arial" panose="020B0604020202020204" pitchFamily="34" charset="0"/>
                <a:ea typeface="宋体" panose="02010600030101010101" pitchFamily="2" charset="-122"/>
              </a:rPr>
              <a:t>Linux</a:t>
            </a:r>
            <a:r>
              <a:rPr lang="zh-CN" altLang="en-US" sz="2400" dirty="0">
                <a:solidFill>
                  <a:srgbClr val="000000"/>
                </a:solidFill>
                <a:latin typeface="Arial" panose="020B0604020202020204" pitchFamily="34" charset="0"/>
                <a:ea typeface="宋体" panose="02010600030101010101" pitchFamily="2" charset="-122"/>
              </a:rPr>
              <a:t>，</a:t>
            </a:r>
            <a:r>
              <a:rPr lang="en-US" altLang="zh-CN" sz="2400" dirty="0">
                <a:solidFill>
                  <a:srgbClr val="000000"/>
                </a:solidFill>
                <a:latin typeface="Arial" panose="020B0604020202020204" pitchFamily="34" charset="0"/>
                <a:ea typeface="宋体" panose="02010600030101010101" pitchFamily="2" charset="-122"/>
              </a:rPr>
              <a:t>Mac OS X</a:t>
            </a:r>
            <a:r>
              <a:rPr lang="zh-CN" altLang="en-US" sz="2400" dirty="0">
                <a:solidFill>
                  <a:srgbClr val="000000"/>
                </a:solidFill>
                <a:latin typeface="Arial" panose="020B0604020202020204" pitchFamily="34" charset="0"/>
                <a:ea typeface="宋体" panose="02010600030101010101" pitchFamily="2" charset="-122"/>
              </a:rPr>
              <a:t>。</a:t>
            </a:r>
            <a:endParaRPr lang="en-US" altLang="zh-CN" sz="24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简单、清晰的编程方式。电子产品的开发者并不都是电子工程师或程序员，他们甚至包括画家和建筑师（他想为自己的家设计能自动开合的百叶窗）。</a:t>
            </a: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并没有使用天书一般的汇编语言，或者复杂难懂的</a:t>
            </a:r>
            <a:r>
              <a:rPr lang="en-US" altLang="zh-CN" sz="2400" dirty="0">
                <a:solidFill>
                  <a:srgbClr val="000000"/>
                </a:solidFill>
                <a:latin typeface="Arial" panose="020B0604020202020204" pitchFamily="34" charset="0"/>
                <a:ea typeface="宋体" panose="02010600030101010101" pitchFamily="2" charset="-122"/>
              </a:rPr>
              <a:t>C</a:t>
            </a:r>
            <a:r>
              <a:rPr lang="zh-CN" altLang="en-US" sz="2400" dirty="0">
                <a:solidFill>
                  <a:srgbClr val="000000"/>
                </a:solidFill>
                <a:latin typeface="Arial" panose="020B0604020202020204" pitchFamily="34" charset="0"/>
                <a:ea typeface="宋体" panose="02010600030101010101" pitchFamily="2" charset="-122"/>
              </a:rPr>
              <a:t>语言，而是创造了另一种简单、清晰的编程语言。经过简单的学习，便能够开始出色的设计。</a:t>
            </a:r>
            <a:endParaRPr lang="en-US" altLang="zh-CN" sz="24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开源的软件</a:t>
            </a:r>
            <a:r>
              <a:rPr lang="en-US" altLang="zh-CN" sz="2400" dirty="0">
                <a:solidFill>
                  <a:srgbClr val="000000"/>
                </a:solidFill>
                <a:latin typeface="Arial" panose="020B0604020202020204" pitchFamily="34" charset="0"/>
                <a:ea typeface="宋体" panose="02010600030101010101" pitchFamily="2" charset="-122"/>
              </a:rPr>
              <a:t>+</a:t>
            </a:r>
            <a:r>
              <a:rPr lang="zh-CN" altLang="en-US" sz="2400" dirty="0">
                <a:solidFill>
                  <a:srgbClr val="000000"/>
                </a:solidFill>
                <a:latin typeface="Arial" panose="020B0604020202020204" pitchFamily="34" charset="0"/>
                <a:ea typeface="宋体" panose="02010600030101010101" pitchFamily="2" charset="-122"/>
              </a:rPr>
              <a:t>开放的硬件。让你有机会制造无限量的复制品或者创造“进化版”。全球的创客共同完善，提供了异常丰富的资源、开发示例</a:t>
            </a:r>
            <a:r>
              <a:rPr lang="en-US" altLang="zh-CN" sz="2400" dirty="0">
                <a:solidFill>
                  <a:srgbClr val="000000"/>
                </a:solidFill>
                <a:latin typeface="Arial" panose="020B0604020202020204" pitchFamily="34" charset="0"/>
                <a:ea typeface="宋体" panose="02010600030101010101" pitchFamily="2" charset="-122"/>
              </a:rPr>
              <a:t>.</a:t>
            </a:r>
            <a:endParaRPr lang="zh-CN" altLang="en-US"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17976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4079776" y="2783328"/>
            <a:ext cx="7092788" cy="646331"/>
          </a:xfrm>
          <a:prstGeom prst="rect">
            <a:avLst/>
          </a:prstGeom>
        </p:spPr>
        <p:txBody>
          <a:bodyPr wrap="square">
            <a:spAutoFit/>
          </a:bodyPr>
          <a:lstStyle/>
          <a:p>
            <a:pPr fontAlgn="base">
              <a:spcBef>
                <a:spcPct val="0"/>
              </a:spcBef>
              <a:spcAft>
                <a:spcPct val="0"/>
              </a:spcAft>
            </a:pPr>
            <a:r>
              <a:rPr lang="en-US" altLang="zh-CN" sz="3600" b="1" dirty="0">
                <a:solidFill>
                  <a:srgbClr val="660066"/>
                </a:solidFill>
                <a:latin typeface="Arial" panose="020B0604020202020204" pitchFamily="34" charset="0"/>
                <a:ea typeface="隶书" panose="02010509060101010101" pitchFamily="1" charset="-122"/>
              </a:rPr>
              <a:t>3.3 </a:t>
            </a:r>
            <a:r>
              <a:rPr lang="zh-CN" altLang="en-US" sz="3600" b="1" dirty="0">
                <a:solidFill>
                  <a:srgbClr val="660066"/>
                </a:solidFill>
                <a:latin typeface="Arial" panose="020B0604020202020204" pitchFamily="34" charset="0"/>
                <a:ea typeface="隶书" panose="02010509060101010101" pitchFamily="1" charset="-122"/>
              </a:rPr>
              <a:t>传感器介绍</a:t>
            </a:r>
          </a:p>
        </p:txBody>
      </p:sp>
    </p:spTree>
    <p:extLst>
      <p:ext uri="{BB962C8B-B14F-4D97-AF65-F5344CB8AC3E}">
        <p14:creationId xmlns:p14="http://schemas.microsoft.com/office/powerpoint/2010/main" val="4012863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CD42F53-B5FE-422E-9FA1-D7350DE7563D}"/>
              </a:ext>
            </a:extLst>
          </p:cNvPr>
          <p:cNvSpPr/>
          <p:nvPr/>
        </p:nvSpPr>
        <p:spPr>
          <a:xfrm>
            <a:off x="1919536" y="458670"/>
            <a:ext cx="5832648" cy="954107"/>
          </a:xfrm>
          <a:prstGeom prst="rect">
            <a:avLst/>
          </a:prstGeom>
        </p:spPr>
        <p:txBody>
          <a:bodyPr wrap="square">
            <a:spAutoFit/>
          </a:bodyPr>
          <a:lstStyle/>
          <a:p>
            <a:pPr fontAlgn="base">
              <a:spcBef>
                <a:spcPct val="0"/>
              </a:spcBef>
              <a:spcAft>
                <a:spcPct val="0"/>
              </a:spcAft>
            </a:pPr>
            <a:endParaRPr lang="en-US" altLang="zh-CN" sz="2800" b="1"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sz="2800" b="1" dirty="0">
                <a:solidFill>
                  <a:srgbClr val="000000"/>
                </a:solidFill>
                <a:latin typeface="Arial" panose="020B0604020202020204" pitchFamily="34" charset="0"/>
                <a:ea typeface="宋体" panose="02010600030101010101" pitchFamily="2" charset="-122"/>
              </a:rPr>
              <a:t>视频：传感器是什么？</a:t>
            </a:r>
            <a:endParaRPr lang="en-US" altLang="zh-CN" sz="2800" b="1" dirty="0">
              <a:solidFill>
                <a:srgbClr val="000000"/>
              </a:solidFill>
              <a:latin typeface="Arial" panose="020B0604020202020204" pitchFamily="34" charset="0"/>
              <a:ea typeface="宋体" panose="02010600030101010101" pitchFamily="2" charset="-122"/>
            </a:endParaRPr>
          </a:p>
        </p:txBody>
      </p:sp>
      <p:pic>
        <p:nvPicPr>
          <p:cNvPr id="31" name="传感器初相遇">
            <a:hlinkClick r:id="" action="ppaction://media"/>
            <a:extLst>
              <a:ext uri="{FF2B5EF4-FFF2-40B4-BE49-F238E27FC236}">
                <a16:creationId xmlns:a16="http://schemas.microsoft.com/office/drawing/2014/main" id="{D8220F35-D4B0-4B07-8AFE-9B309CE966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5650" y="1484784"/>
            <a:ext cx="8900700" cy="4896544"/>
          </a:xfrm>
          <a:prstGeom prst="rect">
            <a:avLst/>
          </a:prstGeom>
        </p:spPr>
      </p:pic>
    </p:spTree>
    <p:extLst>
      <p:ext uri="{BB962C8B-B14F-4D97-AF65-F5344CB8AC3E}">
        <p14:creationId xmlns:p14="http://schemas.microsoft.com/office/powerpoint/2010/main" val="188999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880"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8182">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7FEF8DA-D16D-4785-9124-A5566F2679B2}"/>
              </a:ext>
            </a:extLst>
          </p:cNvPr>
          <p:cNvSpPr txBox="1"/>
          <p:nvPr/>
        </p:nvSpPr>
        <p:spPr>
          <a:xfrm>
            <a:off x="4511824" y="1700809"/>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404040"/>
                </a:solidFill>
                <a:latin typeface="-apple-system"/>
                <a:ea typeface="宋体" panose="02010600030101010101" pitchFamily="2" charset="-122"/>
              </a:rPr>
              <a:t>什么是传感器</a:t>
            </a:r>
          </a:p>
        </p:txBody>
      </p:sp>
      <p:sp>
        <p:nvSpPr>
          <p:cNvPr id="4" name="文本框 3">
            <a:extLst>
              <a:ext uri="{FF2B5EF4-FFF2-40B4-BE49-F238E27FC236}">
                <a16:creationId xmlns:a16="http://schemas.microsoft.com/office/drawing/2014/main" id="{28F6BCC1-34BF-4874-87D3-D1CD1E2E6B06}"/>
              </a:ext>
            </a:extLst>
          </p:cNvPr>
          <p:cNvSpPr txBox="1"/>
          <p:nvPr/>
        </p:nvSpPr>
        <p:spPr>
          <a:xfrm>
            <a:off x="1847528" y="2644170"/>
            <a:ext cx="8568952" cy="2677656"/>
          </a:xfrm>
          <a:prstGeom prst="rect">
            <a:avLst/>
          </a:prstGeom>
          <a:noFill/>
        </p:spPr>
        <p:txBody>
          <a:bodyPr wrap="square">
            <a:spAutoFit/>
          </a:bodyPr>
          <a:lstStyle/>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传感器一种检测装置，能感受到被测量的信息，并能将感受到的信息，按一定规律变换成为电信号或其他所需形式的信息输出，以满足信息的传输、处理、存储、显示、记录和控制等要求。</a:t>
            </a:r>
            <a:endParaRPr lang="en-US" altLang="zh-CN" sz="24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sz="2400" dirty="0">
                <a:solidFill>
                  <a:srgbClr val="404040"/>
                </a:solidFill>
                <a:latin typeface="-apple-system"/>
                <a:ea typeface="宋体" panose="02010600030101010101" pitchFamily="2" charset="-122"/>
              </a:rPr>
              <a:t>         能感受规定的被测量并按照一定的规律（数学函数法则）转换成可用信号的器件或装置，通常由敏感元件和转换元件组成。</a:t>
            </a:r>
            <a:endParaRPr lang="zh-CN" altLang="en-US" sz="2400"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66864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B09A46-DCC5-407F-BD3D-7C76DD1CFFD7}"/>
              </a:ext>
            </a:extLst>
          </p:cNvPr>
          <p:cNvSpPr txBox="1"/>
          <p:nvPr/>
        </p:nvSpPr>
        <p:spPr>
          <a:xfrm>
            <a:off x="4439816" y="1196753"/>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404040"/>
                </a:solidFill>
                <a:latin typeface="-apple-system"/>
                <a:ea typeface="宋体" panose="02010600030101010101" pitchFamily="2" charset="-122"/>
              </a:rPr>
              <a:t>传感器的作用</a:t>
            </a:r>
          </a:p>
        </p:txBody>
      </p:sp>
      <p:sp>
        <p:nvSpPr>
          <p:cNvPr id="6" name="文本框 5">
            <a:extLst>
              <a:ext uri="{FF2B5EF4-FFF2-40B4-BE49-F238E27FC236}">
                <a16:creationId xmlns:a16="http://schemas.microsoft.com/office/drawing/2014/main" id="{02055828-51CF-4287-94B2-78E7B31033FE}"/>
              </a:ext>
            </a:extLst>
          </p:cNvPr>
          <p:cNvSpPr txBox="1"/>
          <p:nvPr/>
        </p:nvSpPr>
        <p:spPr>
          <a:xfrm>
            <a:off x="2351584" y="2132856"/>
            <a:ext cx="7488832" cy="3046988"/>
          </a:xfrm>
          <a:prstGeom prst="rect">
            <a:avLst/>
          </a:prstGeom>
          <a:noFill/>
        </p:spPr>
        <p:txBody>
          <a:bodyPr wrap="square">
            <a:spAutoFit/>
          </a:bodyPr>
          <a:lstStyle/>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单靠人们自身的感觉器官，在研究自然现象和规律以及生产活动中它们的功能远远不够。</a:t>
            </a:r>
            <a:endParaRPr lang="en-US" altLang="zh-CN" sz="24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endParaRPr lang="en-US" altLang="zh-CN" sz="24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传感器是人类五官的延长传感器是获取自然和生产领域中信息的主要途径与手段。</a:t>
            </a:r>
            <a:endParaRPr lang="en-US" altLang="zh-CN" sz="24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endParaRPr lang="en-US" altLang="zh-CN" sz="24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在现代工业生产尤其是自动化生产过程中，要用各种传感器来监视和控制生产过程中的各个参数。</a:t>
            </a:r>
          </a:p>
        </p:txBody>
      </p:sp>
    </p:spTree>
    <p:extLst>
      <p:ext uri="{BB962C8B-B14F-4D97-AF65-F5344CB8AC3E}">
        <p14:creationId xmlns:p14="http://schemas.microsoft.com/office/powerpoint/2010/main" val="3191949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E6EEB85-DE7E-451A-826D-765D492B771D}"/>
              </a:ext>
            </a:extLst>
          </p:cNvPr>
          <p:cNvPicPr>
            <a:picLocks noChangeAspect="1"/>
          </p:cNvPicPr>
          <p:nvPr/>
        </p:nvPicPr>
        <p:blipFill>
          <a:blip r:embed="rId2"/>
          <a:stretch>
            <a:fillRect/>
          </a:stretch>
        </p:blipFill>
        <p:spPr>
          <a:xfrm>
            <a:off x="1721768" y="3068961"/>
            <a:ext cx="8748464" cy="2093799"/>
          </a:xfrm>
          <a:prstGeom prst="rect">
            <a:avLst/>
          </a:prstGeom>
        </p:spPr>
      </p:pic>
      <p:sp>
        <p:nvSpPr>
          <p:cNvPr id="4" name="文本框 3">
            <a:extLst>
              <a:ext uri="{FF2B5EF4-FFF2-40B4-BE49-F238E27FC236}">
                <a16:creationId xmlns:a16="http://schemas.microsoft.com/office/drawing/2014/main" id="{14A6DFED-BB0C-4200-B0F2-3EE6CCEDAFC4}"/>
              </a:ext>
            </a:extLst>
          </p:cNvPr>
          <p:cNvSpPr txBox="1"/>
          <p:nvPr/>
        </p:nvSpPr>
        <p:spPr>
          <a:xfrm>
            <a:off x="1721768" y="1484785"/>
            <a:ext cx="8748464" cy="830997"/>
          </a:xfrm>
          <a:prstGeom prst="rect">
            <a:avLst/>
          </a:prstGeom>
          <a:noFill/>
        </p:spPr>
        <p:txBody>
          <a:bodyPr wrap="square">
            <a:spAutoFit/>
          </a:bodyPr>
          <a:lstStyle/>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传感器一般由敏感元件、转换元件、变换电路和辅助电源四部分组成。</a:t>
            </a:r>
          </a:p>
        </p:txBody>
      </p:sp>
    </p:spTree>
    <p:extLst>
      <p:ext uri="{BB962C8B-B14F-4D97-AF65-F5344CB8AC3E}">
        <p14:creationId xmlns:p14="http://schemas.microsoft.com/office/powerpoint/2010/main" val="2294855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63424D8-705A-4F10-92B3-EB7521DDEFC8}"/>
              </a:ext>
            </a:extLst>
          </p:cNvPr>
          <p:cNvSpPr txBox="1"/>
          <p:nvPr/>
        </p:nvSpPr>
        <p:spPr>
          <a:xfrm>
            <a:off x="1947379" y="5062481"/>
            <a:ext cx="8712968" cy="830997"/>
          </a:xfrm>
          <a:prstGeom prst="rect">
            <a:avLst/>
          </a:prstGeom>
          <a:noFill/>
        </p:spPr>
        <p:txBody>
          <a:bodyPr wrap="square">
            <a:spAutoFit/>
          </a:bodyPr>
          <a:lstStyle/>
          <a:p>
            <a:pPr algn="ct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监控室内的温度。这个数据将被</a:t>
            </a:r>
            <a:r>
              <a:rPr lang="en-US" altLang="zh-CN" sz="2400" dirty="0">
                <a:solidFill>
                  <a:srgbClr val="000000"/>
                </a:solidFill>
                <a:latin typeface="Arial" panose="020B0604020202020204" pitchFamily="34" charset="0"/>
                <a:ea typeface="宋体" panose="02010600030101010101" pitchFamily="2" charset="-122"/>
              </a:rPr>
              <a:t>Arduino</a:t>
            </a:r>
            <a:r>
              <a:rPr lang="zh-CN" altLang="en-US" sz="2400" dirty="0">
                <a:solidFill>
                  <a:srgbClr val="000000"/>
                </a:solidFill>
                <a:latin typeface="Arial" panose="020B0604020202020204" pitchFamily="34" charset="0"/>
                <a:ea typeface="宋体" panose="02010600030101010101" pitchFamily="2" charset="-122"/>
              </a:rPr>
              <a:t>采集，并将在室内温度过高的时候提示空调制冷。</a:t>
            </a:r>
          </a:p>
        </p:txBody>
      </p:sp>
      <p:pic>
        <p:nvPicPr>
          <p:cNvPr id="6" name="图片 5">
            <a:extLst>
              <a:ext uri="{FF2B5EF4-FFF2-40B4-BE49-F238E27FC236}">
                <a16:creationId xmlns:a16="http://schemas.microsoft.com/office/drawing/2014/main" id="{E837A28F-A3A5-4655-8FE2-09DBBC5D29E6}"/>
              </a:ext>
            </a:extLst>
          </p:cNvPr>
          <p:cNvPicPr>
            <a:picLocks noChangeAspect="1"/>
          </p:cNvPicPr>
          <p:nvPr/>
        </p:nvPicPr>
        <p:blipFill>
          <a:blip r:embed="rId2"/>
          <a:stretch>
            <a:fillRect/>
          </a:stretch>
        </p:blipFill>
        <p:spPr>
          <a:xfrm>
            <a:off x="4453508" y="1563697"/>
            <a:ext cx="3284984" cy="3284984"/>
          </a:xfrm>
          <a:prstGeom prst="rect">
            <a:avLst/>
          </a:prstGeom>
        </p:spPr>
      </p:pic>
      <p:sp>
        <p:nvSpPr>
          <p:cNvPr id="7" name="矩形 6">
            <a:extLst>
              <a:ext uri="{FF2B5EF4-FFF2-40B4-BE49-F238E27FC236}">
                <a16:creationId xmlns:a16="http://schemas.microsoft.com/office/drawing/2014/main" id="{B6B7CFF5-0283-45A7-8103-94502A4E0B8F}"/>
              </a:ext>
            </a:extLst>
          </p:cNvPr>
          <p:cNvSpPr/>
          <p:nvPr/>
        </p:nvSpPr>
        <p:spPr>
          <a:xfrm>
            <a:off x="3359696" y="950958"/>
            <a:ext cx="5472608" cy="1200329"/>
          </a:xfrm>
          <a:prstGeom prst="rect">
            <a:avLst/>
          </a:prstGeom>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 传感器件</a:t>
            </a:r>
            <a:r>
              <a:rPr lang="en-US" altLang="zh-CN" sz="3600" b="1" dirty="0">
                <a:solidFill>
                  <a:srgbClr val="660066"/>
                </a:solidFill>
                <a:latin typeface="Arial" panose="020B0604020202020204" pitchFamily="34" charset="0"/>
                <a:ea typeface="隶书" panose="02010509060101010101" pitchFamily="1" charset="-122"/>
              </a:rPr>
              <a:t>--</a:t>
            </a:r>
            <a:r>
              <a:rPr lang="zh-CN" altLang="en-US" sz="3600" b="1" dirty="0">
                <a:solidFill>
                  <a:srgbClr val="660066"/>
                </a:solidFill>
                <a:latin typeface="Arial" panose="020B0604020202020204" pitchFamily="34" charset="0"/>
                <a:ea typeface="隶书" panose="02010509060101010101" pitchFamily="1" charset="-122"/>
              </a:rPr>
              <a:t>温度传感器</a:t>
            </a:r>
          </a:p>
          <a:p>
            <a:pPr fontAlgn="base">
              <a:spcBef>
                <a:spcPct val="0"/>
              </a:spcBef>
              <a:spcAft>
                <a:spcPct val="0"/>
              </a:spcAft>
            </a:pPr>
            <a:endParaRPr lang="zh-CN" altLang="en-US" sz="3600" b="1" dirty="0">
              <a:solidFill>
                <a:srgbClr val="660066"/>
              </a:solidFill>
              <a:latin typeface="Arial" panose="020B0604020202020204" pitchFamily="34" charset="0"/>
              <a:ea typeface="隶书" panose="02010509060101010101" pitchFamily="1" charset="-122"/>
            </a:endParaRPr>
          </a:p>
        </p:txBody>
      </p:sp>
    </p:spTree>
    <p:extLst>
      <p:ext uri="{BB962C8B-B14F-4D97-AF65-F5344CB8AC3E}">
        <p14:creationId xmlns:p14="http://schemas.microsoft.com/office/powerpoint/2010/main" val="1973763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CF1CB36-A5AB-490E-807D-B06E64A91200}"/>
              </a:ext>
            </a:extLst>
          </p:cNvPr>
          <p:cNvSpPr txBox="1"/>
          <p:nvPr/>
        </p:nvSpPr>
        <p:spPr>
          <a:xfrm>
            <a:off x="2135560" y="980728"/>
            <a:ext cx="7992888" cy="1938992"/>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本项目使用的是</a:t>
            </a:r>
            <a:r>
              <a:rPr lang="en-US" altLang="zh-CN" sz="2400" dirty="0">
                <a:solidFill>
                  <a:srgbClr val="000000"/>
                </a:solidFill>
                <a:latin typeface="Arial" panose="020B0604020202020204" pitchFamily="34" charset="0"/>
                <a:ea typeface="宋体" panose="02010600030101010101" pitchFamily="2" charset="-122"/>
              </a:rPr>
              <a:t>GY-BM E/P 280</a:t>
            </a:r>
            <a:r>
              <a:rPr lang="zh-CN" altLang="en-US" sz="2400" dirty="0">
                <a:solidFill>
                  <a:srgbClr val="000000"/>
                </a:solidFill>
                <a:latin typeface="Arial" panose="020B0604020202020204" pitchFamily="34" charset="0"/>
                <a:ea typeface="宋体" panose="02010600030101010101" pitchFamily="2" charset="-122"/>
              </a:rPr>
              <a:t>作为温度传感器，可感知环境温度和大气压强。</a:t>
            </a:r>
            <a:endParaRPr lang="en-US" altLang="zh-CN" sz="2400" dirty="0">
              <a:solidFill>
                <a:srgbClr val="000000"/>
              </a:solidFill>
              <a:latin typeface="Arial" panose="020B0604020202020204" pitchFamily="34" charset="0"/>
              <a:ea typeface="宋体" panose="02010600030101010101" pitchFamily="2" charset="-122"/>
            </a:endParaRPr>
          </a:p>
          <a:p>
            <a:pPr marL="285750" indent="-285750" fontAlgn="base">
              <a:spcBef>
                <a:spcPct val="0"/>
              </a:spcBef>
              <a:spcAft>
                <a:spcPct val="0"/>
              </a:spcAft>
              <a:buFont typeface="Wingdings" panose="05000000000000000000" pitchFamily="2" charset="2"/>
              <a:buChar char="u"/>
            </a:pPr>
            <a:r>
              <a:rPr lang="zh-CN" altLang="en-US" sz="2400" b="1" dirty="0">
                <a:solidFill>
                  <a:srgbClr val="000000"/>
                </a:solidFill>
                <a:latin typeface="-apple-system"/>
                <a:ea typeface="宋体" panose="02010600030101010101" pitchFamily="2" charset="-122"/>
              </a:rPr>
              <a:t>传感器测试范围：</a:t>
            </a:r>
            <a:br>
              <a:rPr lang="zh-CN" altLang="en-US" sz="2400" dirty="0">
                <a:solidFill>
                  <a:srgbClr val="000000"/>
                </a:solidFill>
                <a:latin typeface="Arial" panose="020B0604020202020204" pitchFamily="34" charset="0"/>
                <a:ea typeface="宋体" panose="02010600030101010101" pitchFamily="2" charset="-122"/>
              </a:rPr>
            </a:br>
            <a:r>
              <a:rPr lang="zh-CN" altLang="en-US" sz="2400" dirty="0">
                <a:solidFill>
                  <a:srgbClr val="000000"/>
                </a:solidFill>
                <a:latin typeface="-apple-system"/>
                <a:ea typeface="宋体" panose="02010600030101010101" pitchFamily="2" charset="-122"/>
              </a:rPr>
              <a:t>温度：</a:t>
            </a:r>
            <a:r>
              <a:rPr lang="en-US" altLang="zh-CN" sz="2400" dirty="0">
                <a:solidFill>
                  <a:srgbClr val="000000"/>
                </a:solidFill>
                <a:latin typeface="-apple-system"/>
                <a:ea typeface="宋体" panose="02010600030101010101" pitchFamily="2" charset="-122"/>
              </a:rPr>
              <a:t>-45℃~+85℃</a:t>
            </a:r>
            <a:br>
              <a:rPr lang="zh-CN" altLang="en-US" sz="2400" dirty="0">
                <a:solidFill>
                  <a:srgbClr val="000000"/>
                </a:solidFill>
                <a:latin typeface="Arial" panose="020B0604020202020204" pitchFamily="34" charset="0"/>
                <a:ea typeface="宋体" panose="02010600030101010101" pitchFamily="2" charset="-122"/>
              </a:rPr>
            </a:br>
            <a:r>
              <a:rPr lang="zh-CN" altLang="en-US" sz="2400" dirty="0">
                <a:solidFill>
                  <a:srgbClr val="000000"/>
                </a:solidFill>
                <a:latin typeface="-apple-system"/>
                <a:ea typeface="宋体" panose="02010600030101010101" pitchFamily="2" charset="-122"/>
              </a:rPr>
              <a:t>大气压强：</a:t>
            </a:r>
            <a:r>
              <a:rPr lang="en-US" altLang="zh-CN" sz="2400" dirty="0">
                <a:solidFill>
                  <a:srgbClr val="000000"/>
                </a:solidFill>
                <a:latin typeface="-apple-system"/>
                <a:ea typeface="宋体" panose="02010600030101010101" pitchFamily="2" charset="-122"/>
              </a:rPr>
              <a:t>0~20000hPa</a:t>
            </a:r>
            <a:r>
              <a:rPr lang="zh-CN" altLang="en-US" sz="2400" dirty="0">
                <a:solidFill>
                  <a:srgbClr val="000000"/>
                </a:solidFill>
                <a:latin typeface="-apple-system"/>
                <a:ea typeface="宋体" panose="02010600030101010101" pitchFamily="2" charset="-122"/>
              </a:rPr>
              <a:t>（百帕）</a:t>
            </a:r>
            <a:endParaRPr lang="en-US" altLang="zh-CN" sz="2400" dirty="0">
              <a:solidFill>
                <a:srgbClr val="000000"/>
              </a:solidFill>
              <a:latin typeface="-apple-system"/>
              <a:ea typeface="宋体" panose="02010600030101010101" pitchFamily="2" charset="-122"/>
            </a:endParaRPr>
          </a:p>
        </p:txBody>
      </p:sp>
      <p:pic>
        <p:nvPicPr>
          <p:cNvPr id="4" name="图片 3">
            <a:extLst>
              <a:ext uri="{FF2B5EF4-FFF2-40B4-BE49-F238E27FC236}">
                <a16:creationId xmlns:a16="http://schemas.microsoft.com/office/drawing/2014/main" id="{018CC18E-1BFB-468C-8CF2-0EA4764BE2A8}"/>
              </a:ext>
            </a:extLst>
          </p:cNvPr>
          <p:cNvPicPr>
            <a:picLocks noChangeAspect="1"/>
          </p:cNvPicPr>
          <p:nvPr/>
        </p:nvPicPr>
        <p:blipFill rotWithShape="1">
          <a:blip r:embed="rId2"/>
          <a:srcRect l="26723" t="22674" r="29549" b="10128"/>
          <a:stretch/>
        </p:blipFill>
        <p:spPr>
          <a:xfrm rot="5400000">
            <a:off x="6481162" y="2556284"/>
            <a:ext cx="3888432" cy="4481736"/>
          </a:xfrm>
          <a:prstGeom prst="rect">
            <a:avLst/>
          </a:prstGeom>
        </p:spPr>
      </p:pic>
      <p:sp>
        <p:nvSpPr>
          <p:cNvPr id="6" name="文本框 5">
            <a:extLst>
              <a:ext uri="{FF2B5EF4-FFF2-40B4-BE49-F238E27FC236}">
                <a16:creationId xmlns:a16="http://schemas.microsoft.com/office/drawing/2014/main" id="{E0D9F8E8-9B5F-4D14-B59F-8BCD6B5A4CE4}"/>
              </a:ext>
            </a:extLst>
          </p:cNvPr>
          <p:cNvSpPr txBox="1"/>
          <p:nvPr/>
        </p:nvSpPr>
        <p:spPr>
          <a:xfrm>
            <a:off x="1703512" y="3429001"/>
            <a:ext cx="4572000" cy="2585323"/>
          </a:xfrm>
          <a:prstGeom prst="rect">
            <a:avLst/>
          </a:prstGeom>
          <a:noFill/>
        </p:spPr>
        <p:txBody>
          <a:bodyPr wrap="square">
            <a:spAutoFit/>
          </a:bodyPr>
          <a:lstStyle/>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Pin1</a:t>
            </a:r>
            <a:r>
              <a:rPr lang="zh-CN" altLang="en-US" dirty="0">
                <a:solidFill>
                  <a:srgbClr val="000000"/>
                </a:solidFill>
                <a:latin typeface="Arial" panose="020B0604020202020204" pitchFamily="34" charset="0"/>
                <a:ea typeface="宋体" panose="02010600030101010101" pitchFamily="2" charset="-122"/>
              </a:rPr>
              <a:t>：</a:t>
            </a:r>
            <a:r>
              <a:rPr lang="en-US" altLang="zh-CN" dirty="0">
                <a:solidFill>
                  <a:srgbClr val="000000"/>
                </a:solidFill>
                <a:latin typeface="Arial" panose="020B0604020202020204" pitchFamily="34" charset="0"/>
                <a:ea typeface="宋体" panose="02010600030101010101" pitchFamily="2" charset="-122"/>
              </a:rPr>
              <a:t>VCC</a:t>
            </a:r>
            <a:r>
              <a:rPr lang="zh-CN" altLang="en-US" dirty="0">
                <a:solidFill>
                  <a:srgbClr val="000000"/>
                </a:solidFill>
                <a:latin typeface="Arial" panose="020B0604020202020204" pitchFamily="34" charset="0"/>
                <a:ea typeface="宋体" panose="02010600030101010101" pitchFamily="2" charset="-122"/>
              </a:rPr>
              <a:t>（</a:t>
            </a:r>
            <a:r>
              <a:rPr lang="en-US" altLang="zh-CN" dirty="0">
                <a:solidFill>
                  <a:srgbClr val="000000"/>
                </a:solidFill>
                <a:latin typeface="Arial" panose="020B0604020202020204" pitchFamily="34" charset="0"/>
                <a:ea typeface="宋体" panose="02010600030101010101" pitchFamily="2" charset="-122"/>
              </a:rPr>
              <a:t>3.3V</a:t>
            </a:r>
            <a:r>
              <a:rPr lang="zh-CN" altLang="en-US" dirty="0">
                <a:solidFill>
                  <a:srgbClr val="000000"/>
                </a:solidFill>
                <a:latin typeface="Arial" panose="020B0604020202020204" pitchFamily="34" charset="0"/>
                <a:ea typeface="宋体" panose="02010600030101010101" pitchFamily="2" charset="-122"/>
              </a:rPr>
              <a:t>供电）</a:t>
            </a:r>
          </a:p>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Pin2</a:t>
            </a:r>
            <a:r>
              <a:rPr lang="zh-CN" altLang="en-US" dirty="0">
                <a:solidFill>
                  <a:srgbClr val="000000"/>
                </a:solidFill>
                <a:latin typeface="Arial" panose="020B0604020202020204" pitchFamily="34" charset="0"/>
                <a:ea typeface="宋体" panose="02010600030101010101" pitchFamily="2" charset="-122"/>
              </a:rPr>
              <a:t>：</a:t>
            </a:r>
            <a:r>
              <a:rPr lang="en-US" altLang="zh-CN" dirty="0">
                <a:solidFill>
                  <a:srgbClr val="000000"/>
                </a:solidFill>
                <a:latin typeface="Arial" panose="020B0604020202020204" pitchFamily="34" charset="0"/>
                <a:ea typeface="宋体" panose="02010600030101010101" pitchFamily="2" charset="-122"/>
              </a:rPr>
              <a:t>GND</a:t>
            </a:r>
          </a:p>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Pin3</a:t>
            </a:r>
            <a:r>
              <a:rPr lang="zh-CN" altLang="en-US" dirty="0">
                <a:solidFill>
                  <a:srgbClr val="000000"/>
                </a:solidFill>
                <a:latin typeface="Arial" panose="020B0604020202020204" pitchFamily="34" charset="0"/>
                <a:ea typeface="宋体" panose="02010600030101010101" pitchFamily="2" charset="-122"/>
              </a:rPr>
              <a:t>：</a:t>
            </a:r>
            <a:r>
              <a:rPr lang="en-US" altLang="zh-CN" dirty="0">
                <a:solidFill>
                  <a:srgbClr val="000000"/>
                </a:solidFill>
                <a:latin typeface="Arial" panose="020B0604020202020204" pitchFamily="34" charset="0"/>
                <a:ea typeface="宋体" panose="02010600030101010101" pitchFamily="2" charset="-122"/>
              </a:rPr>
              <a:t>SCL</a:t>
            </a:r>
            <a:r>
              <a:rPr lang="zh-CN" altLang="en-US" dirty="0">
                <a:solidFill>
                  <a:srgbClr val="000000"/>
                </a:solidFill>
                <a:latin typeface="Arial" panose="020B0604020202020204" pitchFamily="34" charset="0"/>
                <a:ea typeface="宋体" panose="02010600030101010101" pitchFamily="2" charset="-122"/>
              </a:rPr>
              <a:t>（</a:t>
            </a:r>
            <a:r>
              <a:rPr lang="en-US" altLang="zh-CN" dirty="0">
                <a:solidFill>
                  <a:srgbClr val="000000"/>
                </a:solidFill>
                <a:latin typeface="Arial" panose="020B0604020202020204" pitchFamily="34" charset="0"/>
                <a:ea typeface="宋体" panose="02010600030101010101" pitchFamily="2" charset="-122"/>
              </a:rPr>
              <a:t>I2C</a:t>
            </a:r>
            <a:r>
              <a:rPr lang="zh-CN" altLang="en-US" dirty="0">
                <a:solidFill>
                  <a:srgbClr val="000000"/>
                </a:solidFill>
                <a:latin typeface="Arial" panose="020B0604020202020204" pitchFamily="34" charset="0"/>
                <a:ea typeface="宋体" panose="02010600030101010101" pitchFamily="2" charset="-122"/>
              </a:rPr>
              <a:t>通信模式时钟信号）</a:t>
            </a:r>
          </a:p>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Pin4</a:t>
            </a:r>
            <a:r>
              <a:rPr lang="zh-CN" altLang="en-US" dirty="0">
                <a:solidFill>
                  <a:srgbClr val="000000"/>
                </a:solidFill>
                <a:latin typeface="Arial" panose="020B0604020202020204" pitchFamily="34" charset="0"/>
                <a:ea typeface="宋体" panose="02010600030101010101" pitchFamily="2" charset="-122"/>
              </a:rPr>
              <a:t>：</a:t>
            </a:r>
            <a:r>
              <a:rPr lang="en-US" altLang="zh-CN" dirty="0">
                <a:solidFill>
                  <a:srgbClr val="000000"/>
                </a:solidFill>
                <a:latin typeface="Arial" panose="020B0604020202020204" pitchFamily="34" charset="0"/>
                <a:ea typeface="宋体" panose="02010600030101010101" pitchFamily="2" charset="-122"/>
              </a:rPr>
              <a:t>SDA</a:t>
            </a:r>
            <a:r>
              <a:rPr lang="zh-CN" altLang="en-US" dirty="0">
                <a:solidFill>
                  <a:srgbClr val="000000"/>
                </a:solidFill>
                <a:latin typeface="Arial" panose="020B0604020202020204" pitchFamily="34" charset="0"/>
                <a:ea typeface="宋体" panose="02010600030101010101" pitchFamily="2" charset="-122"/>
              </a:rPr>
              <a:t>（</a:t>
            </a:r>
            <a:r>
              <a:rPr lang="en-US" altLang="zh-CN" dirty="0">
                <a:solidFill>
                  <a:srgbClr val="000000"/>
                </a:solidFill>
                <a:latin typeface="Arial" panose="020B0604020202020204" pitchFamily="34" charset="0"/>
                <a:ea typeface="宋体" panose="02010600030101010101" pitchFamily="2" charset="-122"/>
              </a:rPr>
              <a:t>I2C</a:t>
            </a:r>
            <a:r>
              <a:rPr lang="zh-CN" altLang="en-US" dirty="0">
                <a:solidFill>
                  <a:srgbClr val="000000"/>
                </a:solidFill>
                <a:latin typeface="Arial" panose="020B0604020202020204" pitchFamily="34" charset="0"/>
                <a:ea typeface="宋体" panose="02010600030101010101" pitchFamily="2" charset="-122"/>
              </a:rPr>
              <a:t>通信模式数据信号）</a:t>
            </a:r>
          </a:p>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Pin5</a:t>
            </a:r>
            <a:r>
              <a:rPr lang="zh-CN" altLang="en-US" dirty="0">
                <a:solidFill>
                  <a:srgbClr val="000000"/>
                </a:solidFill>
                <a:latin typeface="Arial" panose="020B0604020202020204" pitchFamily="34" charset="0"/>
                <a:ea typeface="宋体" panose="02010600030101010101" pitchFamily="2" charset="-122"/>
              </a:rPr>
              <a:t>：</a:t>
            </a:r>
            <a:r>
              <a:rPr lang="en-US" altLang="zh-CN" dirty="0">
                <a:solidFill>
                  <a:srgbClr val="000000"/>
                </a:solidFill>
                <a:latin typeface="Arial" panose="020B0604020202020204" pitchFamily="34" charset="0"/>
                <a:ea typeface="宋体" panose="02010600030101010101" pitchFamily="2" charset="-122"/>
              </a:rPr>
              <a:t>CSB</a:t>
            </a:r>
            <a:r>
              <a:rPr lang="zh-CN" altLang="en-US" dirty="0">
                <a:solidFill>
                  <a:srgbClr val="000000"/>
                </a:solidFill>
                <a:latin typeface="Arial" panose="020B0604020202020204" pitchFamily="34" charset="0"/>
                <a:ea typeface="宋体" panose="02010600030101010101" pitchFamily="2" charset="-122"/>
              </a:rPr>
              <a:t>（</a:t>
            </a:r>
            <a:r>
              <a:rPr lang="en-US" altLang="zh-CN" dirty="0">
                <a:solidFill>
                  <a:srgbClr val="000000"/>
                </a:solidFill>
                <a:latin typeface="Arial" panose="020B0604020202020204" pitchFamily="34" charset="0"/>
                <a:ea typeface="宋体" panose="02010600030101010101" pitchFamily="2" charset="-122"/>
              </a:rPr>
              <a:t>SPI</a:t>
            </a:r>
            <a:r>
              <a:rPr lang="zh-CN" altLang="en-US" dirty="0">
                <a:solidFill>
                  <a:srgbClr val="000000"/>
                </a:solidFill>
                <a:latin typeface="Arial" panose="020B0604020202020204" pitchFamily="34" charset="0"/>
                <a:ea typeface="宋体" panose="02010600030101010101" pitchFamily="2" charset="-122"/>
              </a:rPr>
              <a:t>通信模式下用到的引脚，本次没用到，可以悬空）</a:t>
            </a:r>
          </a:p>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Pin6</a:t>
            </a:r>
            <a:r>
              <a:rPr lang="zh-CN" altLang="en-US" dirty="0">
                <a:solidFill>
                  <a:srgbClr val="000000"/>
                </a:solidFill>
                <a:latin typeface="Arial" panose="020B0604020202020204" pitchFamily="34" charset="0"/>
                <a:ea typeface="宋体" panose="02010600030101010101" pitchFamily="2" charset="-122"/>
              </a:rPr>
              <a:t>：</a:t>
            </a:r>
            <a:r>
              <a:rPr lang="en-US" altLang="zh-CN" dirty="0">
                <a:solidFill>
                  <a:srgbClr val="000000"/>
                </a:solidFill>
                <a:latin typeface="Arial" panose="020B0604020202020204" pitchFamily="34" charset="0"/>
                <a:ea typeface="宋体" panose="02010600030101010101" pitchFamily="2" charset="-122"/>
              </a:rPr>
              <a:t>SDO</a:t>
            </a:r>
            <a:r>
              <a:rPr lang="zh-CN" altLang="en-US" dirty="0">
                <a:solidFill>
                  <a:srgbClr val="000000"/>
                </a:solidFill>
                <a:latin typeface="Arial" panose="020B0604020202020204" pitchFamily="34" charset="0"/>
                <a:ea typeface="宋体" panose="02010600030101010101" pitchFamily="2" charset="-122"/>
              </a:rPr>
              <a:t>（传感器地址控制位，接</a:t>
            </a:r>
            <a:r>
              <a:rPr lang="en-US" altLang="zh-CN" dirty="0">
                <a:solidFill>
                  <a:srgbClr val="000000"/>
                </a:solidFill>
                <a:latin typeface="Arial" panose="020B0604020202020204" pitchFamily="34" charset="0"/>
                <a:ea typeface="宋体" panose="02010600030101010101" pitchFamily="2" charset="-122"/>
              </a:rPr>
              <a:t>GND</a:t>
            </a:r>
            <a:r>
              <a:rPr lang="zh-CN" altLang="en-US" dirty="0">
                <a:solidFill>
                  <a:srgbClr val="000000"/>
                </a:solidFill>
                <a:latin typeface="Arial" panose="020B0604020202020204" pitchFamily="34" charset="0"/>
                <a:ea typeface="宋体" panose="02010600030101010101" pitchFamily="2" charset="-122"/>
              </a:rPr>
              <a:t>的时候</a:t>
            </a:r>
            <a:r>
              <a:rPr lang="en-US" altLang="zh-CN" dirty="0">
                <a:solidFill>
                  <a:srgbClr val="000000"/>
                </a:solidFill>
                <a:latin typeface="Arial" panose="020B0604020202020204" pitchFamily="34" charset="0"/>
                <a:ea typeface="宋体" panose="02010600030101010101" pitchFamily="2" charset="-122"/>
              </a:rPr>
              <a:t>I2C</a:t>
            </a:r>
            <a:r>
              <a:rPr lang="zh-CN" altLang="en-US" dirty="0">
                <a:solidFill>
                  <a:srgbClr val="000000"/>
                </a:solidFill>
                <a:latin typeface="Arial" panose="020B0604020202020204" pitchFamily="34" charset="0"/>
                <a:ea typeface="宋体" panose="02010600030101010101" pitchFamily="2" charset="-122"/>
              </a:rPr>
              <a:t>中器件地址为</a:t>
            </a:r>
            <a:r>
              <a:rPr lang="en-US" altLang="zh-CN" dirty="0">
                <a:solidFill>
                  <a:srgbClr val="000000"/>
                </a:solidFill>
                <a:latin typeface="Arial" panose="020B0604020202020204" pitchFamily="34" charset="0"/>
                <a:ea typeface="宋体" panose="02010600030101010101" pitchFamily="2" charset="-122"/>
              </a:rPr>
              <a:t>0xEC</a:t>
            </a:r>
            <a:r>
              <a:rPr lang="zh-CN" altLang="en-US" dirty="0">
                <a:solidFill>
                  <a:srgbClr val="000000"/>
                </a:solidFill>
                <a:latin typeface="Arial" panose="020B0604020202020204" pitchFamily="34" charset="0"/>
                <a:ea typeface="宋体" panose="02010600030101010101" pitchFamily="2" charset="-122"/>
              </a:rPr>
              <a:t>，接高电平为</a:t>
            </a:r>
            <a:r>
              <a:rPr lang="en-US" altLang="zh-CN" dirty="0">
                <a:solidFill>
                  <a:srgbClr val="000000"/>
                </a:solidFill>
                <a:latin typeface="Arial" panose="020B0604020202020204" pitchFamily="34" charset="0"/>
                <a:ea typeface="宋体" panose="02010600030101010101" pitchFamily="2" charset="-122"/>
              </a:rPr>
              <a:t>0xEC+ 1</a:t>
            </a:r>
            <a:r>
              <a:rPr lang="zh-CN" altLang="en-US" dirty="0">
                <a:solidFill>
                  <a:srgbClr val="000000"/>
                </a:solidFill>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2349220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F44E85B-5B2E-4E5D-8496-10D69922650F}"/>
              </a:ext>
            </a:extLst>
          </p:cNvPr>
          <p:cNvSpPr txBox="1"/>
          <p:nvPr/>
        </p:nvSpPr>
        <p:spPr>
          <a:xfrm>
            <a:off x="1811016" y="5275195"/>
            <a:ext cx="8856984" cy="830997"/>
          </a:xfrm>
          <a:prstGeom prst="rect">
            <a:avLst/>
          </a:prstGeom>
          <a:noFill/>
        </p:spPr>
        <p:txBody>
          <a:bodyPr wrap="square">
            <a:spAutoFit/>
          </a:bodyPr>
          <a:lstStyle/>
          <a:p>
            <a:pPr algn="ct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监测空气的质量，能够在</a:t>
            </a:r>
            <a:r>
              <a:rPr lang="en-US" altLang="zh-CN" sz="2400" dirty="0">
                <a:solidFill>
                  <a:srgbClr val="000000"/>
                </a:solidFill>
                <a:latin typeface="Arial" panose="020B0604020202020204" pitchFamily="34" charset="0"/>
                <a:ea typeface="宋体" panose="02010600030101010101" pitchFamily="2" charset="-122"/>
              </a:rPr>
              <a:t>PM2.5</a:t>
            </a:r>
            <a:r>
              <a:rPr lang="zh-CN" altLang="en-US" sz="2400" dirty="0">
                <a:solidFill>
                  <a:srgbClr val="000000"/>
                </a:solidFill>
                <a:latin typeface="Arial" panose="020B0604020202020204" pitchFamily="34" charset="0"/>
                <a:ea typeface="宋体" panose="02010600030101010101" pitchFamily="2" charset="-122"/>
              </a:rPr>
              <a:t>数值超过一定的阈值时，开启换气扇通风换气。</a:t>
            </a:r>
          </a:p>
        </p:txBody>
      </p:sp>
      <p:pic>
        <p:nvPicPr>
          <p:cNvPr id="5" name="图片 4">
            <a:extLst>
              <a:ext uri="{FF2B5EF4-FFF2-40B4-BE49-F238E27FC236}">
                <a16:creationId xmlns:a16="http://schemas.microsoft.com/office/drawing/2014/main" id="{650FA5F0-597D-43E8-9433-93C9BA20F8C1}"/>
              </a:ext>
            </a:extLst>
          </p:cNvPr>
          <p:cNvPicPr>
            <a:picLocks noChangeAspect="1"/>
          </p:cNvPicPr>
          <p:nvPr/>
        </p:nvPicPr>
        <p:blipFill>
          <a:blip r:embed="rId2"/>
          <a:stretch>
            <a:fillRect/>
          </a:stretch>
        </p:blipFill>
        <p:spPr>
          <a:xfrm>
            <a:off x="4335016" y="1601560"/>
            <a:ext cx="3521968" cy="3449960"/>
          </a:xfrm>
          <a:prstGeom prst="rect">
            <a:avLst/>
          </a:prstGeom>
        </p:spPr>
      </p:pic>
      <p:sp>
        <p:nvSpPr>
          <p:cNvPr id="6" name="矩形 5">
            <a:extLst>
              <a:ext uri="{FF2B5EF4-FFF2-40B4-BE49-F238E27FC236}">
                <a16:creationId xmlns:a16="http://schemas.microsoft.com/office/drawing/2014/main" id="{C6DDE37B-7ACE-4405-9A6C-8FA94AF68287}"/>
              </a:ext>
            </a:extLst>
          </p:cNvPr>
          <p:cNvSpPr/>
          <p:nvPr/>
        </p:nvSpPr>
        <p:spPr>
          <a:xfrm>
            <a:off x="2927648" y="980729"/>
            <a:ext cx="6192688" cy="1200329"/>
          </a:xfrm>
          <a:prstGeom prst="rect">
            <a:avLst/>
          </a:prstGeom>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 传感器件</a:t>
            </a:r>
            <a:r>
              <a:rPr lang="en-US" altLang="zh-CN" sz="3600" b="1" dirty="0">
                <a:solidFill>
                  <a:srgbClr val="660066"/>
                </a:solidFill>
                <a:latin typeface="Arial" panose="020B0604020202020204" pitchFamily="34" charset="0"/>
                <a:ea typeface="隶书" panose="02010509060101010101" pitchFamily="1" charset="-122"/>
              </a:rPr>
              <a:t>--</a:t>
            </a:r>
            <a:r>
              <a:rPr lang="zh-CN" altLang="en-US" sz="3600" b="1" dirty="0">
                <a:solidFill>
                  <a:srgbClr val="660066"/>
                </a:solidFill>
                <a:latin typeface="Arial" panose="020B0604020202020204" pitchFamily="34" charset="0"/>
                <a:ea typeface="隶书" panose="02010509060101010101" pitchFamily="1" charset="-122"/>
              </a:rPr>
              <a:t>空气质量传感器</a:t>
            </a:r>
          </a:p>
          <a:p>
            <a:pPr fontAlgn="base">
              <a:spcBef>
                <a:spcPct val="0"/>
              </a:spcBef>
              <a:spcAft>
                <a:spcPct val="0"/>
              </a:spcAft>
            </a:pPr>
            <a:endParaRPr lang="zh-CN" altLang="en-US" sz="3600" b="1" dirty="0">
              <a:solidFill>
                <a:srgbClr val="660066"/>
              </a:solidFill>
              <a:latin typeface="Arial" panose="020B0604020202020204" pitchFamily="34" charset="0"/>
              <a:ea typeface="隶书" panose="02010509060101010101" pitchFamily="1" charset="-122"/>
            </a:endParaRPr>
          </a:p>
        </p:txBody>
      </p:sp>
    </p:spTree>
    <p:extLst>
      <p:ext uri="{BB962C8B-B14F-4D97-AF65-F5344CB8AC3E}">
        <p14:creationId xmlns:p14="http://schemas.microsoft.com/office/powerpoint/2010/main" val="2865238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34CEF85-E265-4C3E-B004-2833B8F4CD64}"/>
              </a:ext>
            </a:extLst>
          </p:cNvPr>
          <p:cNvPicPr>
            <a:picLocks noChangeAspect="1"/>
          </p:cNvPicPr>
          <p:nvPr/>
        </p:nvPicPr>
        <p:blipFill>
          <a:blip r:embed="rId2"/>
          <a:stretch>
            <a:fillRect/>
          </a:stretch>
        </p:blipFill>
        <p:spPr>
          <a:xfrm>
            <a:off x="2567608" y="1340769"/>
            <a:ext cx="2438400" cy="1552575"/>
          </a:xfrm>
          <a:prstGeom prst="rect">
            <a:avLst/>
          </a:prstGeom>
        </p:spPr>
      </p:pic>
      <p:sp>
        <p:nvSpPr>
          <p:cNvPr id="4" name="矩形 3">
            <a:extLst>
              <a:ext uri="{FF2B5EF4-FFF2-40B4-BE49-F238E27FC236}">
                <a16:creationId xmlns:a16="http://schemas.microsoft.com/office/drawing/2014/main" id="{F4F54742-894B-4F68-9C05-2D57AC0C96F3}"/>
              </a:ext>
            </a:extLst>
          </p:cNvPr>
          <p:cNvSpPr/>
          <p:nvPr/>
        </p:nvSpPr>
        <p:spPr bwMode="auto">
          <a:xfrm>
            <a:off x="3575720" y="1844824"/>
            <a:ext cx="648072" cy="504056"/>
          </a:xfrm>
          <a:prstGeom prst="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eaLnBrk="0" fontAlgn="base" hangingPunct="0">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cxnSp>
        <p:nvCxnSpPr>
          <p:cNvPr id="6" name="直接箭头连接符 5">
            <a:extLst>
              <a:ext uri="{FF2B5EF4-FFF2-40B4-BE49-F238E27FC236}">
                <a16:creationId xmlns:a16="http://schemas.microsoft.com/office/drawing/2014/main" id="{BC29D8D4-2D80-4CDB-9C6B-A6DDD0F5994E}"/>
              </a:ext>
            </a:extLst>
          </p:cNvPr>
          <p:cNvCxnSpPr>
            <a:cxnSpLocks/>
            <a:endCxn id="4" idx="3"/>
          </p:cNvCxnSpPr>
          <p:nvPr/>
        </p:nvCxnSpPr>
        <p:spPr bwMode="auto">
          <a:xfrm flipH="1">
            <a:off x="4223792" y="2096852"/>
            <a:ext cx="1594048" cy="0"/>
          </a:xfrm>
          <a:prstGeom prst="straightConnector1">
            <a:avLst/>
          </a:prstGeom>
          <a:solidFill>
            <a:schemeClr val="accent1"/>
          </a:solidFill>
          <a:ln w="28575" cap="flat" cmpd="sng" algn="ctr">
            <a:solidFill>
              <a:schemeClr val="tx1"/>
            </a:solidFill>
            <a:prstDash val="solid"/>
            <a:round/>
            <a:headEnd type="none" w="med" len="med"/>
            <a:tailEnd type="triangle"/>
          </a:ln>
        </p:spPr>
      </p:cxnSp>
      <p:sp>
        <p:nvSpPr>
          <p:cNvPr id="8" name="文本框 7">
            <a:extLst>
              <a:ext uri="{FF2B5EF4-FFF2-40B4-BE49-F238E27FC236}">
                <a16:creationId xmlns:a16="http://schemas.microsoft.com/office/drawing/2014/main" id="{4883D42F-9AFF-4AB1-AFE6-2227956188AF}"/>
              </a:ext>
            </a:extLst>
          </p:cNvPr>
          <p:cNvSpPr txBox="1"/>
          <p:nvPr/>
        </p:nvSpPr>
        <p:spPr>
          <a:xfrm>
            <a:off x="5447929" y="1844825"/>
            <a:ext cx="2892789" cy="1200329"/>
          </a:xfrm>
          <a:prstGeom prst="rect">
            <a:avLst/>
          </a:prstGeom>
          <a:noFill/>
        </p:spPr>
        <p:txBody>
          <a:bodyPr wrap="square">
            <a:spAutoFit/>
          </a:bodyPr>
          <a:lstStyle/>
          <a:p>
            <a:pPr algn="ct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CCS811</a:t>
            </a:r>
            <a:r>
              <a:rPr lang="zh-CN" altLang="en-US" sz="2400" dirty="0">
                <a:solidFill>
                  <a:srgbClr val="000000"/>
                </a:solidFill>
                <a:latin typeface="Arial" panose="020B0604020202020204" pitchFamily="34" charset="0"/>
                <a:ea typeface="宋体" panose="02010600030101010101" pitchFamily="2" charset="-122"/>
              </a:rPr>
              <a:t>芯片</a:t>
            </a:r>
            <a:endParaRPr lang="en-US" altLang="zh-CN" sz="2400" dirty="0">
              <a:solidFill>
                <a:srgbClr val="000000"/>
              </a:solidFill>
              <a:latin typeface="Arial" panose="020B0604020202020204" pitchFamily="34" charset="0"/>
              <a:ea typeface="宋体" panose="02010600030101010101" pitchFamily="2" charset="-122"/>
            </a:endParaRPr>
          </a:p>
          <a:p>
            <a:pPr algn="ctr" fontAlgn="base">
              <a:spcBef>
                <a:spcPct val="0"/>
              </a:spcBef>
              <a:spcAft>
                <a:spcPct val="0"/>
              </a:spcAft>
            </a:pPr>
            <a:endParaRPr lang="en-US" altLang="zh-CN" sz="2400" dirty="0">
              <a:solidFill>
                <a:srgbClr val="000000"/>
              </a:solidFill>
              <a:latin typeface="Arial" panose="020B0604020202020204" pitchFamily="34" charset="0"/>
              <a:ea typeface="宋体" panose="02010600030101010101" pitchFamily="2" charset="-122"/>
            </a:endParaRPr>
          </a:p>
          <a:p>
            <a:pPr algn="ctr" fontAlgn="base">
              <a:spcBef>
                <a:spcPct val="0"/>
              </a:spcBef>
              <a:spcAft>
                <a:spcPct val="0"/>
              </a:spcAft>
            </a:pPr>
            <a:endParaRPr lang="zh-CN" altLang="en-US" sz="2400" dirty="0">
              <a:solidFill>
                <a:srgbClr val="000000"/>
              </a:solidFill>
              <a:latin typeface="Arial" panose="020B0604020202020204" pitchFamily="34" charset="0"/>
              <a:ea typeface="宋体" panose="02010600030101010101" pitchFamily="2" charset="-122"/>
            </a:endParaRPr>
          </a:p>
        </p:txBody>
      </p:sp>
      <p:sp>
        <p:nvSpPr>
          <p:cNvPr id="9" name="文本框 8">
            <a:extLst>
              <a:ext uri="{FF2B5EF4-FFF2-40B4-BE49-F238E27FC236}">
                <a16:creationId xmlns:a16="http://schemas.microsoft.com/office/drawing/2014/main" id="{6E7052AF-76B7-41E4-9EC2-A703C21D1DAD}"/>
              </a:ext>
            </a:extLst>
          </p:cNvPr>
          <p:cNvSpPr txBox="1"/>
          <p:nvPr/>
        </p:nvSpPr>
        <p:spPr>
          <a:xfrm>
            <a:off x="2109334" y="3428403"/>
            <a:ext cx="7875099" cy="1200329"/>
          </a:xfrm>
          <a:prstGeom prst="rect">
            <a:avLst/>
          </a:prstGeom>
          <a:noFill/>
        </p:spPr>
        <p:txBody>
          <a:bodyPr wrap="square">
            <a:spAutoFit/>
          </a:bodyPr>
          <a:lstStyle/>
          <a:p>
            <a:pPr algn="ct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本项目使用的是</a:t>
            </a:r>
            <a:r>
              <a:rPr lang="en-US" altLang="zh-CN" sz="2400" dirty="0">
                <a:solidFill>
                  <a:srgbClr val="000000"/>
                </a:solidFill>
                <a:latin typeface="Arial" panose="020B0604020202020204" pitchFamily="34" charset="0"/>
                <a:ea typeface="宋体" panose="02010600030101010101" pitchFamily="2" charset="-122"/>
              </a:rPr>
              <a:t>CCS811</a:t>
            </a:r>
            <a:r>
              <a:rPr lang="zh-CN" altLang="en-US" sz="2400" dirty="0">
                <a:solidFill>
                  <a:srgbClr val="000000"/>
                </a:solidFill>
                <a:latin typeface="Arial" panose="020B0604020202020204" pitchFamily="34" charset="0"/>
                <a:ea typeface="宋体" panose="02010600030101010101" pitchFamily="2" charset="-122"/>
              </a:rPr>
              <a:t>做为气体传感器，它是一种数字气体传感器，用来检测室内的空气质量，包括二氧化碳（</a:t>
            </a:r>
            <a:r>
              <a:rPr lang="en-US" altLang="zh-CN" sz="2400" dirty="0">
                <a:solidFill>
                  <a:srgbClr val="000000"/>
                </a:solidFill>
                <a:latin typeface="Arial" panose="020B0604020202020204" pitchFamily="34" charset="0"/>
                <a:ea typeface="宋体" panose="02010600030101010101" pitchFamily="2" charset="-122"/>
              </a:rPr>
              <a:t>CO2</a:t>
            </a:r>
            <a:r>
              <a:rPr lang="zh-CN" altLang="en-US" sz="2400" dirty="0">
                <a:solidFill>
                  <a:srgbClr val="000000"/>
                </a:solidFill>
                <a:latin typeface="Arial" panose="020B0604020202020204" pitchFamily="34" charset="0"/>
                <a:ea typeface="宋体" panose="02010600030101010101" pitchFamily="2" charset="-122"/>
              </a:rPr>
              <a:t>）和广泛的挥发性有机化合物气体（</a:t>
            </a:r>
            <a:r>
              <a:rPr lang="en-US" altLang="zh-CN" sz="2400" dirty="0">
                <a:solidFill>
                  <a:srgbClr val="000000"/>
                </a:solidFill>
                <a:latin typeface="Arial" panose="020B0604020202020204" pitchFamily="34" charset="0"/>
                <a:ea typeface="宋体" panose="02010600030101010101" pitchFamily="2" charset="-122"/>
              </a:rPr>
              <a:t>VOCs</a:t>
            </a:r>
            <a:r>
              <a:rPr lang="zh-CN" altLang="en-US" sz="2400" dirty="0">
                <a:solidFill>
                  <a:srgbClr val="000000"/>
                </a:solidFill>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1568532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EF511B6-1C73-4DD5-9EC9-C989BBF66CAF}"/>
              </a:ext>
            </a:extLst>
          </p:cNvPr>
          <p:cNvPicPr>
            <a:picLocks noChangeAspect="1"/>
          </p:cNvPicPr>
          <p:nvPr/>
        </p:nvPicPr>
        <p:blipFill>
          <a:blip r:embed="rId2"/>
          <a:stretch>
            <a:fillRect/>
          </a:stretch>
        </p:blipFill>
        <p:spPr>
          <a:xfrm>
            <a:off x="2117812" y="1412777"/>
            <a:ext cx="7956376" cy="5107499"/>
          </a:xfrm>
          <a:prstGeom prst="rect">
            <a:avLst/>
          </a:prstGeom>
        </p:spPr>
      </p:pic>
    </p:spTree>
    <p:extLst>
      <p:ext uri="{BB962C8B-B14F-4D97-AF65-F5344CB8AC3E}">
        <p14:creationId xmlns:p14="http://schemas.microsoft.com/office/powerpoint/2010/main" val="881256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89DDDFB-88B8-4ADC-B5D2-593E0AEFF9E0}"/>
              </a:ext>
            </a:extLst>
          </p:cNvPr>
          <p:cNvSpPr txBox="1"/>
          <p:nvPr/>
        </p:nvSpPr>
        <p:spPr>
          <a:xfrm>
            <a:off x="2063552" y="4643677"/>
            <a:ext cx="8424936" cy="1200329"/>
          </a:xfrm>
          <a:prstGeom prst="rect">
            <a:avLst/>
          </a:prstGeom>
          <a:noFill/>
        </p:spPr>
        <p:txBody>
          <a:bodyPr wrap="square">
            <a:spAutoFit/>
          </a:bodyPr>
          <a:lstStyle/>
          <a:p>
            <a:pPr algn="ct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监控室内的可燃气体的数量，监控燃气是否泄漏，在超过一定阈值时，蜂鸣器报警，并将报警事件上报云端，开启换气扇通风换气。</a:t>
            </a:r>
          </a:p>
        </p:txBody>
      </p:sp>
      <p:pic>
        <p:nvPicPr>
          <p:cNvPr id="5" name="图片 4">
            <a:extLst>
              <a:ext uri="{FF2B5EF4-FFF2-40B4-BE49-F238E27FC236}">
                <a16:creationId xmlns:a16="http://schemas.microsoft.com/office/drawing/2014/main" id="{CE26FD16-6EE2-47F4-8353-5D6F07CE13C4}"/>
              </a:ext>
            </a:extLst>
          </p:cNvPr>
          <p:cNvPicPr>
            <a:picLocks noChangeAspect="1"/>
          </p:cNvPicPr>
          <p:nvPr/>
        </p:nvPicPr>
        <p:blipFill>
          <a:blip r:embed="rId2"/>
          <a:stretch>
            <a:fillRect/>
          </a:stretch>
        </p:blipFill>
        <p:spPr>
          <a:xfrm>
            <a:off x="2711624" y="2027288"/>
            <a:ext cx="6896100" cy="2409825"/>
          </a:xfrm>
          <a:prstGeom prst="rect">
            <a:avLst/>
          </a:prstGeom>
        </p:spPr>
      </p:pic>
      <p:sp>
        <p:nvSpPr>
          <p:cNvPr id="6" name="矩形 5">
            <a:extLst>
              <a:ext uri="{FF2B5EF4-FFF2-40B4-BE49-F238E27FC236}">
                <a16:creationId xmlns:a16="http://schemas.microsoft.com/office/drawing/2014/main" id="{484D43C9-2B07-4E3F-A67D-DC65A70E7C5C}"/>
              </a:ext>
            </a:extLst>
          </p:cNvPr>
          <p:cNvSpPr/>
          <p:nvPr/>
        </p:nvSpPr>
        <p:spPr>
          <a:xfrm>
            <a:off x="2985167" y="1220559"/>
            <a:ext cx="7056784" cy="1200329"/>
          </a:xfrm>
          <a:prstGeom prst="rect">
            <a:avLst/>
          </a:prstGeom>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 传感器件</a:t>
            </a:r>
            <a:r>
              <a:rPr lang="en-US" altLang="zh-CN" sz="3600" b="1" dirty="0">
                <a:solidFill>
                  <a:srgbClr val="660066"/>
                </a:solidFill>
                <a:latin typeface="Arial" panose="020B0604020202020204" pitchFamily="34" charset="0"/>
                <a:ea typeface="隶书" panose="02010509060101010101" pitchFamily="1" charset="-122"/>
              </a:rPr>
              <a:t>——</a:t>
            </a:r>
            <a:r>
              <a:rPr lang="zh-CN" altLang="en-US" sz="3600" b="1" dirty="0">
                <a:solidFill>
                  <a:srgbClr val="660066"/>
                </a:solidFill>
                <a:latin typeface="Arial" panose="020B0604020202020204" pitchFamily="34" charset="0"/>
                <a:ea typeface="隶书" panose="02010509060101010101" pitchFamily="1" charset="-122"/>
              </a:rPr>
              <a:t>可燃气体传感器</a:t>
            </a:r>
          </a:p>
          <a:p>
            <a:pPr fontAlgn="base">
              <a:spcBef>
                <a:spcPct val="0"/>
              </a:spcBef>
              <a:spcAft>
                <a:spcPct val="0"/>
              </a:spcAft>
            </a:pPr>
            <a:endParaRPr lang="zh-CN" altLang="en-US" sz="3600" b="1" dirty="0">
              <a:solidFill>
                <a:srgbClr val="660066"/>
              </a:solidFill>
              <a:latin typeface="Arial" panose="020B0604020202020204" pitchFamily="34" charset="0"/>
              <a:ea typeface="隶书" panose="02010509060101010101" pitchFamily="1" charset="-122"/>
            </a:endParaRPr>
          </a:p>
        </p:txBody>
      </p:sp>
    </p:spTree>
    <p:extLst>
      <p:ext uri="{BB962C8B-B14F-4D97-AF65-F5344CB8AC3E}">
        <p14:creationId xmlns:p14="http://schemas.microsoft.com/office/powerpoint/2010/main" val="175107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8E31801-F745-47C5-932C-763580230616}"/>
              </a:ext>
            </a:extLst>
          </p:cNvPr>
          <p:cNvSpPr txBox="1"/>
          <p:nvPr/>
        </p:nvSpPr>
        <p:spPr>
          <a:xfrm>
            <a:off x="1865784" y="3068960"/>
            <a:ext cx="8892480" cy="4154984"/>
          </a:xfrm>
          <a:prstGeom prst="rect">
            <a:avLst/>
          </a:prstGeom>
          <a:noFill/>
        </p:spPr>
        <p:txBody>
          <a:bodyPr wrap="square">
            <a:spAutoFit/>
          </a:bodyPr>
          <a:lstStyle/>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本项目使用的</a:t>
            </a:r>
            <a:r>
              <a:rPr lang="en-US" altLang="zh-CN" sz="2400" dirty="0">
                <a:solidFill>
                  <a:srgbClr val="000000"/>
                </a:solidFill>
                <a:latin typeface="Arial" panose="020B0604020202020204" pitchFamily="34" charset="0"/>
                <a:ea typeface="宋体" panose="02010600030101010101" pitchFamily="2" charset="-122"/>
              </a:rPr>
              <a:t>MQ-5</a:t>
            </a:r>
            <a:r>
              <a:rPr lang="zh-CN" altLang="en-US" sz="2400" dirty="0">
                <a:solidFill>
                  <a:srgbClr val="000000"/>
                </a:solidFill>
                <a:latin typeface="Arial" panose="020B0604020202020204" pitchFamily="34" charset="0"/>
                <a:ea typeface="宋体" panose="02010600030101010101" pitchFamily="2" charset="-122"/>
              </a:rPr>
              <a:t>是一款可燃气体传感器，它所使用的气敏材料是在清洁空气中电导率较低的二氧化锡（</a:t>
            </a:r>
            <a:r>
              <a:rPr lang="en-US" altLang="zh-CN" sz="2400" dirty="0">
                <a:solidFill>
                  <a:srgbClr val="000000"/>
                </a:solidFill>
                <a:latin typeface="Arial" panose="020B0604020202020204" pitchFamily="34" charset="0"/>
                <a:ea typeface="宋体" panose="02010600030101010101" pitchFamily="2" charset="-122"/>
              </a:rPr>
              <a:t>Sno2</a:t>
            </a:r>
            <a:r>
              <a:rPr lang="zh-CN" altLang="en-US" sz="2400" dirty="0">
                <a:solidFill>
                  <a:srgbClr val="000000"/>
                </a:solidFill>
                <a:latin typeface="Arial" panose="020B0604020202020204" pitchFamily="34" charset="0"/>
                <a:ea typeface="宋体" panose="02010600030101010101" pitchFamily="2" charset="-122"/>
              </a:rPr>
              <a:t>）。</a:t>
            </a:r>
            <a:endParaRPr lang="en-US" altLang="zh-CN" sz="24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当传感器所处环境中存在可燃气体时，传感器的电导率随空气中可燃气体浓度的增加而增大。使用简单的电路即可将电导率的变化转换为与该气体浓度相对应的输出信号。</a:t>
            </a:r>
            <a:endParaRPr lang="en-US" altLang="zh-CN" sz="24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        MQ-5</a:t>
            </a:r>
            <a:r>
              <a:rPr lang="zh-CN" altLang="en-US" sz="2400" dirty="0">
                <a:solidFill>
                  <a:srgbClr val="000000"/>
                </a:solidFill>
                <a:latin typeface="Arial" panose="020B0604020202020204" pitchFamily="34" charset="0"/>
                <a:ea typeface="宋体" panose="02010600030101010101" pitchFamily="2" charset="-122"/>
              </a:rPr>
              <a:t>传感器对液化气、丙烷、氢气的灵敏度高，对天然气和其它可燃蒸汽的检测也很理想。</a:t>
            </a:r>
            <a:endParaRPr lang="en-US" altLang="zh-CN" sz="24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这种传感器可检测多种可燃性气体，是一款适合多种应用的低成本传感器。</a:t>
            </a:r>
          </a:p>
          <a:p>
            <a:pPr fontAlgn="base">
              <a:spcBef>
                <a:spcPct val="0"/>
              </a:spcBef>
              <a:spcAft>
                <a:spcPct val="0"/>
              </a:spcAft>
            </a:pPr>
            <a:br>
              <a:rPr lang="zh-CN" altLang="en-US" sz="2400" dirty="0">
                <a:solidFill>
                  <a:srgbClr val="000000"/>
                </a:solidFill>
                <a:latin typeface="Arial" panose="020B0604020202020204" pitchFamily="34" charset="0"/>
                <a:ea typeface="宋体" panose="02010600030101010101" pitchFamily="2" charset="-122"/>
              </a:rPr>
            </a:br>
            <a:endParaRPr lang="zh-CN" altLang="en-US" sz="2400" dirty="0">
              <a:solidFill>
                <a:srgbClr val="000000"/>
              </a:solidFill>
              <a:latin typeface="Arial" panose="020B0604020202020204" pitchFamily="34" charset="0"/>
              <a:ea typeface="宋体" panose="02010600030101010101" pitchFamily="2" charset="-122"/>
            </a:endParaRPr>
          </a:p>
        </p:txBody>
      </p:sp>
      <p:pic>
        <p:nvPicPr>
          <p:cNvPr id="3" name="图片 2">
            <a:extLst>
              <a:ext uri="{FF2B5EF4-FFF2-40B4-BE49-F238E27FC236}">
                <a16:creationId xmlns:a16="http://schemas.microsoft.com/office/drawing/2014/main" id="{0E3F422E-FB22-490E-BDD9-BF7AAFEF7B92}"/>
              </a:ext>
            </a:extLst>
          </p:cNvPr>
          <p:cNvPicPr>
            <a:picLocks noChangeAspect="1"/>
          </p:cNvPicPr>
          <p:nvPr/>
        </p:nvPicPr>
        <p:blipFill>
          <a:blip r:embed="rId2"/>
          <a:stretch>
            <a:fillRect/>
          </a:stretch>
        </p:blipFill>
        <p:spPr>
          <a:xfrm>
            <a:off x="4151784" y="955500"/>
            <a:ext cx="4320480" cy="2138015"/>
          </a:xfrm>
          <a:prstGeom prst="rect">
            <a:avLst/>
          </a:prstGeom>
        </p:spPr>
      </p:pic>
    </p:spTree>
    <p:extLst>
      <p:ext uri="{BB962C8B-B14F-4D97-AF65-F5344CB8AC3E}">
        <p14:creationId xmlns:p14="http://schemas.microsoft.com/office/powerpoint/2010/main" val="1249251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B996D3-D0AC-48CE-82B0-46A8D5164952}"/>
              </a:ext>
            </a:extLst>
          </p:cNvPr>
          <p:cNvSpPr txBox="1"/>
          <p:nvPr/>
        </p:nvSpPr>
        <p:spPr>
          <a:xfrm>
            <a:off x="3935760" y="908721"/>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可燃气体传感器子板</a:t>
            </a:r>
          </a:p>
        </p:txBody>
      </p:sp>
      <p:sp>
        <p:nvSpPr>
          <p:cNvPr id="6" name="文本框 5">
            <a:extLst>
              <a:ext uri="{FF2B5EF4-FFF2-40B4-BE49-F238E27FC236}">
                <a16:creationId xmlns:a16="http://schemas.microsoft.com/office/drawing/2014/main" id="{E1B2D583-AD0B-4E9E-9EB6-E6F7CC6B5247}"/>
              </a:ext>
            </a:extLst>
          </p:cNvPr>
          <p:cNvSpPr txBox="1"/>
          <p:nvPr/>
        </p:nvSpPr>
        <p:spPr>
          <a:xfrm>
            <a:off x="1524000" y="4272678"/>
            <a:ext cx="9145016" cy="2554545"/>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u"/>
            </a:pPr>
            <a:r>
              <a:rPr lang="zh-CN" altLang="en-US" sz="2200" dirty="0">
                <a:solidFill>
                  <a:srgbClr val="000000"/>
                </a:solidFill>
                <a:latin typeface="Arial" panose="020B0604020202020204" pitchFamily="34" charset="0"/>
                <a:ea typeface="宋体" panose="02010600030101010101" pitchFamily="2" charset="-122"/>
              </a:rPr>
              <a:t>可燃气体传感器子板基于</a:t>
            </a:r>
            <a:r>
              <a:rPr lang="en-US" altLang="zh-CN" sz="2200" dirty="0">
                <a:solidFill>
                  <a:srgbClr val="000000"/>
                </a:solidFill>
                <a:latin typeface="Arial" panose="020B0604020202020204" pitchFamily="34" charset="0"/>
                <a:ea typeface="宋体" panose="02010600030101010101" pitchFamily="2" charset="-122"/>
              </a:rPr>
              <a:t>MQ-5</a:t>
            </a:r>
            <a:r>
              <a:rPr lang="zh-CN" altLang="en-US" sz="2200" dirty="0">
                <a:solidFill>
                  <a:srgbClr val="000000"/>
                </a:solidFill>
                <a:latin typeface="Arial" panose="020B0604020202020204" pitchFamily="34" charset="0"/>
                <a:ea typeface="宋体" panose="02010600030101010101" pitchFamily="2" charset="-122"/>
              </a:rPr>
              <a:t>传感器，增加了电压比较电路，使得传感器有数字量输出。另外还添加了电源指示灯，数字信号输出指示灯等外围电路。</a:t>
            </a:r>
            <a:endParaRPr lang="en-US" altLang="zh-CN" sz="22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en-US" altLang="zh-CN" sz="2200" dirty="0">
                <a:solidFill>
                  <a:srgbClr val="000000"/>
                </a:solidFill>
                <a:latin typeface="Arial" panose="020B0604020202020204" pitchFamily="34" charset="0"/>
                <a:ea typeface="宋体" panose="02010600030101010101" pitchFamily="2" charset="-122"/>
              </a:rPr>
              <a:t>DO</a:t>
            </a:r>
            <a:r>
              <a:rPr lang="zh-CN" altLang="en-US" sz="2200" dirty="0">
                <a:solidFill>
                  <a:srgbClr val="000000"/>
                </a:solidFill>
                <a:latin typeface="Arial" panose="020B0604020202020204" pitchFamily="34" charset="0"/>
                <a:ea typeface="宋体" panose="02010600030101010101" pitchFamily="2" charset="-122"/>
              </a:rPr>
              <a:t>输出为</a:t>
            </a:r>
            <a:r>
              <a:rPr lang="en-US" altLang="zh-CN" sz="2200" dirty="0">
                <a:solidFill>
                  <a:srgbClr val="000000"/>
                </a:solidFill>
                <a:latin typeface="Arial" panose="020B0604020202020204" pitchFamily="34" charset="0"/>
                <a:ea typeface="宋体" panose="02010600030101010101" pitchFamily="2" charset="-122"/>
              </a:rPr>
              <a:t>TTL</a:t>
            </a:r>
            <a:r>
              <a:rPr lang="zh-CN" altLang="en-US" sz="2200" dirty="0">
                <a:solidFill>
                  <a:srgbClr val="000000"/>
                </a:solidFill>
                <a:latin typeface="Arial" panose="020B0604020202020204" pitchFamily="34" charset="0"/>
                <a:ea typeface="宋体" panose="02010600030101010101" pitchFamily="2" charset="-122"/>
              </a:rPr>
              <a:t>电平输出，可直接接单片机。</a:t>
            </a:r>
            <a:endParaRPr lang="en-US" altLang="zh-CN" sz="22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en-US" altLang="zh-CN" sz="2200" dirty="0">
                <a:solidFill>
                  <a:srgbClr val="000000"/>
                </a:solidFill>
                <a:latin typeface="Arial" panose="020B0604020202020204" pitchFamily="34" charset="0"/>
                <a:ea typeface="宋体" panose="02010600030101010101" pitchFamily="2" charset="-122"/>
              </a:rPr>
              <a:t>AO</a:t>
            </a:r>
            <a:r>
              <a:rPr lang="zh-CN" altLang="en-US" sz="2200" dirty="0">
                <a:solidFill>
                  <a:srgbClr val="000000"/>
                </a:solidFill>
                <a:latin typeface="Arial" panose="020B0604020202020204" pitchFamily="34" charset="0"/>
                <a:ea typeface="宋体" panose="02010600030101010101" pitchFamily="2" charset="-122"/>
              </a:rPr>
              <a:t>输出模拟量，输出电压为</a:t>
            </a:r>
            <a:r>
              <a:rPr lang="en-US" altLang="zh-CN" sz="2200" dirty="0">
                <a:solidFill>
                  <a:srgbClr val="000000"/>
                </a:solidFill>
                <a:latin typeface="Arial" panose="020B0604020202020204" pitchFamily="34" charset="0"/>
                <a:ea typeface="宋体" panose="02010600030101010101" pitchFamily="2" charset="-122"/>
              </a:rPr>
              <a:t>0-5V</a:t>
            </a:r>
            <a:r>
              <a:rPr lang="zh-CN" altLang="en-US" sz="2200" dirty="0">
                <a:solidFill>
                  <a:srgbClr val="000000"/>
                </a:solidFill>
                <a:latin typeface="Arial" panose="020B0604020202020204" pitchFamily="34" charset="0"/>
                <a:ea typeface="宋体" panose="02010600030101010101" pitchFamily="2" charset="-122"/>
              </a:rPr>
              <a:t>，浓度越高电压越高</a:t>
            </a:r>
            <a:r>
              <a:rPr lang="zh-CN" altLang="en-US" sz="2400" dirty="0">
                <a:solidFill>
                  <a:srgbClr val="000000"/>
                </a:solidFill>
                <a:latin typeface="Arial" panose="020B0604020202020204" pitchFamily="34" charset="0"/>
                <a:ea typeface="宋体" panose="02010600030101010101" pitchFamily="2" charset="-122"/>
              </a:rPr>
              <a:t>。</a:t>
            </a:r>
            <a:endParaRPr lang="en-US" altLang="zh-CN" sz="24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电位器用于浓度阈值的调节，当浓度高于设定的阈值时，</a:t>
            </a:r>
            <a:r>
              <a:rPr lang="en-US" altLang="zh-CN" sz="2400" dirty="0">
                <a:solidFill>
                  <a:srgbClr val="000000"/>
                </a:solidFill>
                <a:latin typeface="Arial" panose="020B0604020202020204" pitchFamily="34" charset="0"/>
                <a:ea typeface="宋体" panose="02010600030101010101" pitchFamily="2" charset="-122"/>
              </a:rPr>
              <a:t>DO</a:t>
            </a:r>
            <a:r>
              <a:rPr lang="zh-CN" altLang="en-US" sz="2400" dirty="0">
                <a:solidFill>
                  <a:srgbClr val="000000"/>
                </a:solidFill>
                <a:latin typeface="Arial" panose="020B0604020202020204" pitchFamily="34" charset="0"/>
                <a:ea typeface="宋体" panose="02010600030101010101" pitchFamily="2" charset="-122"/>
              </a:rPr>
              <a:t>输出低电平，指示灯亮。</a:t>
            </a:r>
          </a:p>
        </p:txBody>
      </p:sp>
      <p:pic>
        <p:nvPicPr>
          <p:cNvPr id="7" name="图片 6">
            <a:extLst>
              <a:ext uri="{FF2B5EF4-FFF2-40B4-BE49-F238E27FC236}">
                <a16:creationId xmlns:a16="http://schemas.microsoft.com/office/drawing/2014/main" id="{1E7D8F04-EDEB-4958-A959-9A06172F8A75}"/>
              </a:ext>
            </a:extLst>
          </p:cNvPr>
          <p:cNvPicPr>
            <a:picLocks noChangeAspect="1"/>
          </p:cNvPicPr>
          <p:nvPr/>
        </p:nvPicPr>
        <p:blipFill rotWithShape="1">
          <a:blip r:embed="rId2"/>
          <a:srcRect l="6279" t="2777" r="3708" b="45607"/>
          <a:stretch/>
        </p:blipFill>
        <p:spPr>
          <a:xfrm>
            <a:off x="4638092" y="1588952"/>
            <a:ext cx="2915816" cy="2780960"/>
          </a:xfrm>
          <a:prstGeom prst="rect">
            <a:avLst/>
          </a:prstGeom>
        </p:spPr>
      </p:pic>
    </p:spTree>
    <p:extLst>
      <p:ext uri="{BB962C8B-B14F-4D97-AF65-F5344CB8AC3E}">
        <p14:creationId xmlns:p14="http://schemas.microsoft.com/office/powerpoint/2010/main" val="618494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87DDC43-EC83-46E1-9639-2B35BAA9B2EB}"/>
              </a:ext>
            </a:extLst>
          </p:cNvPr>
          <p:cNvSpPr txBox="1"/>
          <p:nvPr/>
        </p:nvSpPr>
        <p:spPr>
          <a:xfrm>
            <a:off x="1524000" y="5013177"/>
            <a:ext cx="9144000" cy="830997"/>
          </a:xfrm>
          <a:prstGeom prst="rect">
            <a:avLst/>
          </a:prstGeom>
          <a:noFill/>
        </p:spPr>
        <p:txBody>
          <a:bodyPr wrap="square">
            <a:spAutoFit/>
          </a:bodyPr>
          <a:lstStyle/>
          <a:p>
            <a:pPr algn="ct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检测土壤的湿度状态。土壤的湿度数值过小时，水泵启动，对植物进行灌溉作业。</a:t>
            </a:r>
          </a:p>
        </p:txBody>
      </p:sp>
      <p:pic>
        <p:nvPicPr>
          <p:cNvPr id="5" name="图片 4">
            <a:extLst>
              <a:ext uri="{FF2B5EF4-FFF2-40B4-BE49-F238E27FC236}">
                <a16:creationId xmlns:a16="http://schemas.microsoft.com/office/drawing/2014/main" id="{B4C6CED0-4F45-415B-B4B5-678A7E1F3A26}"/>
              </a:ext>
            </a:extLst>
          </p:cNvPr>
          <p:cNvPicPr>
            <a:picLocks noChangeAspect="1"/>
          </p:cNvPicPr>
          <p:nvPr/>
        </p:nvPicPr>
        <p:blipFill>
          <a:blip r:embed="rId2"/>
          <a:stretch>
            <a:fillRect/>
          </a:stretch>
        </p:blipFill>
        <p:spPr>
          <a:xfrm>
            <a:off x="3935760" y="1808076"/>
            <a:ext cx="4781390" cy="2947020"/>
          </a:xfrm>
          <a:prstGeom prst="rect">
            <a:avLst/>
          </a:prstGeom>
        </p:spPr>
      </p:pic>
      <p:sp>
        <p:nvSpPr>
          <p:cNvPr id="6" name="矩形 5">
            <a:extLst>
              <a:ext uri="{FF2B5EF4-FFF2-40B4-BE49-F238E27FC236}">
                <a16:creationId xmlns:a16="http://schemas.microsoft.com/office/drawing/2014/main" id="{A82C6838-000C-4185-82EE-5C27441B06FD}"/>
              </a:ext>
            </a:extLst>
          </p:cNvPr>
          <p:cNvSpPr/>
          <p:nvPr/>
        </p:nvSpPr>
        <p:spPr>
          <a:xfrm>
            <a:off x="2567608" y="902577"/>
            <a:ext cx="7272808" cy="1200329"/>
          </a:xfrm>
          <a:prstGeom prst="rect">
            <a:avLst/>
          </a:prstGeom>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 传感器件</a:t>
            </a:r>
            <a:r>
              <a:rPr lang="en-US" altLang="zh-CN" sz="3600" b="1" dirty="0">
                <a:solidFill>
                  <a:srgbClr val="660066"/>
                </a:solidFill>
                <a:latin typeface="Arial" panose="020B0604020202020204" pitchFamily="34" charset="0"/>
                <a:ea typeface="隶书" panose="02010509060101010101" pitchFamily="1" charset="-122"/>
              </a:rPr>
              <a:t>——</a:t>
            </a:r>
            <a:r>
              <a:rPr lang="zh-CN" altLang="en-US" sz="3600" b="1" dirty="0">
                <a:solidFill>
                  <a:srgbClr val="660066"/>
                </a:solidFill>
                <a:latin typeface="Arial" panose="020B0604020202020204" pitchFamily="34" charset="0"/>
                <a:ea typeface="隶书" panose="02010509060101010101" pitchFamily="1" charset="-122"/>
              </a:rPr>
              <a:t>土壤湿度传感器</a:t>
            </a:r>
          </a:p>
          <a:p>
            <a:pPr fontAlgn="base">
              <a:spcBef>
                <a:spcPct val="0"/>
              </a:spcBef>
              <a:spcAft>
                <a:spcPct val="0"/>
              </a:spcAft>
            </a:pPr>
            <a:endParaRPr lang="zh-CN" altLang="en-US" sz="3600" b="1" dirty="0">
              <a:solidFill>
                <a:srgbClr val="660066"/>
              </a:solidFill>
              <a:latin typeface="Arial" panose="020B0604020202020204" pitchFamily="34" charset="0"/>
              <a:ea typeface="隶书" panose="02010509060101010101" pitchFamily="1" charset="-122"/>
            </a:endParaRPr>
          </a:p>
        </p:txBody>
      </p:sp>
    </p:spTree>
    <p:extLst>
      <p:ext uri="{BB962C8B-B14F-4D97-AF65-F5344CB8AC3E}">
        <p14:creationId xmlns:p14="http://schemas.microsoft.com/office/powerpoint/2010/main" val="1780059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076D146-5270-41C4-9404-EE77F05B2331}"/>
              </a:ext>
            </a:extLst>
          </p:cNvPr>
          <p:cNvSpPr txBox="1"/>
          <p:nvPr/>
        </p:nvSpPr>
        <p:spPr>
          <a:xfrm>
            <a:off x="1919536" y="934151"/>
            <a:ext cx="8208912" cy="2677656"/>
          </a:xfrm>
          <a:prstGeom prst="rect">
            <a:avLst/>
          </a:prstGeom>
          <a:noFill/>
        </p:spPr>
        <p:txBody>
          <a:bodyPr wrap="square">
            <a:spAutoFit/>
          </a:bodyPr>
          <a:lstStyle/>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土壤湿度传感器是判断土壤中水分含量的多少来判定土壤的湿度大小。如图所示，当土壤湿度传感器探头悬空时，三极管基极处于开路状态，三极管截止输出为</a:t>
            </a:r>
            <a:r>
              <a:rPr lang="en-US" altLang="zh-CN" sz="2400" dirty="0">
                <a:solidFill>
                  <a:srgbClr val="000000"/>
                </a:solidFill>
                <a:latin typeface="Arial" panose="020B0604020202020204" pitchFamily="34" charset="0"/>
                <a:ea typeface="宋体" panose="02010600030101010101" pitchFamily="2" charset="-122"/>
              </a:rPr>
              <a:t>0</a:t>
            </a:r>
            <a:r>
              <a:rPr lang="zh-CN" altLang="en-US" sz="2400" dirty="0">
                <a:solidFill>
                  <a:srgbClr val="000000"/>
                </a:solidFill>
                <a:latin typeface="Arial" panose="020B0604020202020204" pitchFamily="34" charset="0"/>
                <a:ea typeface="宋体" panose="02010600030101010101" pitchFamily="2" charset="-122"/>
              </a:rPr>
              <a:t>；当插入土壤中时由于土壤中水分含量不同，土壤的电阻值就不同，三极管的基极就提供了大小变化的导通电流，三极管集电极到发射极的导通电流受到基极控制，经过发射极的下拉电阻后转换成电压。</a:t>
            </a:r>
          </a:p>
        </p:txBody>
      </p:sp>
      <p:pic>
        <p:nvPicPr>
          <p:cNvPr id="4" name="图片 3">
            <a:extLst>
              <a:ext uri="{FF2B5EF4-FFF2-40B4-BE49-F238E27FC236}">
                <a16:creationId xmlns:a16="http://schemas.microsoft.com/office/drawing/2014/main" id="{5F174F99-C46E-418D-AD80-7BCB32582D9D}"/>
              </a:ext>
            </a:extLst>
          </p:cNvPr>
          <p:cNvPicPr>
            <a:picLocks noChangeAspect="1"/>
          </p:cNvPicPr>
          <p:nvPr/>
        </p:nvPicPr>
        <p:blipFill>
          <a:blip r:embed="rId2"/>
          <a:stretch>
            <a:fillRect/>
          </a:stretch>
        </p:blipFill>
        <p:spPr>
          <a:xfrm>
            <a:off x="3071664" y="3586376"/>
            <a:ext cx="6545162" cy="3122752"/>
          </a:xfrm>
          <a:prstGeom prst="rect">
            <a:avLst/>
          </a:prstGeom>
        </p:spPr>
      </p:pic>
    </p:spTree>
    <p:extLst>
      <p:ext uri="{BB962C8B-B14F-4D97-AF65-F5344CB8AC3E}">
        <p14:creationId xmlns:p14="http://schemas.microsoft.com/office/powerpoint/2010/main" val="3644332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C8B0079-B476-4486-85B7-EFB587607ADA}"/>
              </a:ext>
            </a:extLst>
          </p:cNvPr>
          <p:cNvSpPr txBox="1"/>
          <p:nvPr/>
        </p:nvSpPr>
        <p:spPr>
          <a:xfrm>
            <a:off x="4007768" y="1052737"/>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土壤湿度传感器子板</a:t>
            </a:r>
          </a:p>
        </p:txBody>
      </p:sp>
      <p:sp>
        <p:nvSpPr>
          <p:cNvPr id="5" name="文本框 4">
            <a:extLst>
              <a:ext uri="{FF2B5EF4-FFF2-40B4-BE49-F238E27FC236}">
                <a16:creationId xmlns:a16="http://schemas.microsoft.com/office/drawing/2014/main" id="{E5E44FC4-8FD7-444D-AE5A-45E111DDAFFA}"/>
              </a:ext>
            </a:extLst>
          </p:cNvPr>
          <p:cNvSpPr txBox="1"/>
          <p:nvPr/>
        </p:nvSpPr>
        <p:spPr>
          <a:xfrm>
            <a:off x="2495600" y="4587715"/>
            <a:ext cx="7848872" cy="1785104"/>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u"/>
            </a:pPr>
            <a:r>
              <a:rPr lang="zh-CN" altLang="en-US" sz="2200" dirty="0">
                <a:solidFill>
                  <a:srgbClr val="000000"/>
                </a:solidFill>
                <a:latin typeface="Arial" panose="020B0604020202020204" pitchFamily="34" charset="0"/>
                <a:ea typeface="宋体" panose="02010600030101010101" pitchFamily="2" charset="-122"/>
              </a:rPr>
              <a:t>它具有双路输出，分别为模拟量输出和数字量输出</a:t>
            </a:r>
            <a:endParaRPr lang="en-US" altLang="zh-CN" sz="2200" dirty="0">
              <a:solidFill>
                <a:srgbClr val="000000"/>
              </a:solidFill>
              <a:latin typeface="Arial" panose="020B0604020202020204" pitchFamily="34" charset="0"/>
              <a:ea typeface="宋体" panose="02010600030101010101" pitchFamily="2" charset="-122"/>
            </a:endParaRPr>
          </a:p>
          <a:p>
            <a:pPr marL="285750" indent="-285750" fontAlgn="base">
              <a:spcBef>
                <a:spcPct val="0"/>
              </a:spcBef>
              <a:spcAft>
                <a:spcPct val="0"/>
              </a:spcAft>
              <a:buFont typeface="Wingdings" panose="05000000000000000000" pitchFamily="2" charset="2"/>
              <a:buChar char="u"/>
            </a:pPr>
            <a:r>
              <a:rPr lang="en-US" altLang="zh-CN" sz="2200" dirty="0">
                <a:solidFill>
                  <a:srgbClr val="000000"/>
                </a:solidFill>
                <a:latin typeface="Arial" panose="020B0604020202020204" pitchFamily="34" charset="0"/>
                <a:ea typeface="宋体" panose="02010600030101010101" pitchFamily="2" charset="-122"/>
              </a:rPr>
              <a:t>DO</a:t>
            </a:r>
            <a:r>
              <a:rPr lang="zh-CN" altLang="en-US" sz="2200" dirty="0">
                <a:solidFill>
                  <a:srgbClr val="000000"/>
                </a:solidFill>
                <a:latin typeface="Arial" panose="020B0604020202020204" pitchFamily="34" charset="0"/>
                <a:ea typeface="宋体" panose="02010600030101010101" pitchFamily="2" charset="-122"/>
              </a:rPr>
              <a:t>输出为</a:t>
            </a:r>
            <a:r>
              <a:rPr lang="en-US" altLang="zh-CN" sz="2200" dirty="0">
                <a:solidFill>
                  <a:srgbClr val="000000"/>
                </a:solidFill>
                <a:latin typeface="Arial" panose="020B0604020202020204" pitchFamily="34" charset="0"/>
                <a:ea typeface="宋体" panose="02010600030101010101" pitchFamily="2" charset="-122"/>
              </a:rPr>
              <a:t>TTL</a:t>
            </a:r>
            <a:r>
              <a:rPr lang="zh-CN" altLang="en-US" sz="2200" dirty="0">
                <a:solidFill>
                  <a:srgbClr val="000000"/>
                </a:solidFill>
                <a:latin typeface="Arial" panose="020B0604020202020204" pitchFamily="34" charset="0"/>
                <a:ea typeface="宋体" panose="02010600030101010101" pitchFamily="2" charset="-122"/>
              </a:rPr>
              <a:t>电平输出，可直接接单片机</a:t>
            </a:r>
            <a:endParaRPr lang="en-US" altLang="zh-CN" sz="2200" dirty="0">
              <a:solidFill>
                <a:srgbClr val="000000"/>
              </a:solidFill>
              <a:latin typeface="Arial" panose="020B0604020202020204" pitchFamily="34" charset="0"/>
              <a:ea typeface="宋体" panose="02010600030101010101" pitchFamily="2" charset="-122"/>
            </a:endParaRPr>
          </a:p>
          <a:p>
            <a:pPr marL="285750" indent="-285750" fontAlgn="base">
              <a:spcBef>
                <a:spcPct val="0"/>
              </a:spcBef>
              <a:spcAft>
                <a:spcPct val="0"/>
              </a:spcAft>
              <a:buFont typeface="Wingdings" panose="05000000000000000000" pitchFamily="2" charset="2"/>
              <a:buChar char="u"/>
            </a:pPr>
            <a:r>
              <a:rPr lang="en-US" altLang="zh-CN" sz="2200" dirty="0">
                <a:solidFill>
                  <a:srgbClr val="000000"/>
                </a:solidFill>
                <a:latin typeface="Arial" panose="020B0604020202020204" pitchFamily="34" charset="0"/>
                <a:ea typeface="宋体" panose="02010600030101010101" pitchFamily="2" charset="-122"/>
              </a:rPr>
              <a:t>AO</a:t>
            </a:r>
            <a:r>
              <a:rPr lang="zh-CN" altLang="en-US" sz="2200" dirty="0">
                <a:solidFill>
                  <a:srgbClr val="000000"/>
                </a:solidFill>
                <a:latin typeface="Arial" panose="020B0604020202020204" pitchFamily="34" charset="0"/>
                <a:ea typeface="宋体" panose="02010600030101010101" pitchFamily="2" charset="-122"/>
              </a:rPr>
              <a:t>输出模拟量，湿度越大电压越高</a:t>
            </a:r>
            <a:endParaRPr lang="en-US" altLang="zh-CN" sz="2200" dirty="0">
              <a:solidFill>
                <a:srgbClr val="000000"/>
              </a:solidFill>
              <a:latin typeface="Arial" panose="020B0604020202020204" pitchFamily="34" charset="0"/>
              <a:ea typeface="宋体" panose="02010600030101010101" pitchFamily="2" charset="-122"/>
            </a:endParaRPr>
          </a:p>
          <a:p>
            <a:pPr marL="285750" indent="-285750" fontAlgn="base">
              <a:spcBef>
                <a:spcPct val="0"/>
              </a:spcBef>
              <a:spcAft>
                <a:spcPct val="0"/>
              </a:spcAft>
              <a:buFont typeface="Wingdings" panose="05000000000000000000" pitchFamily="2" charset="2"/>
              <a:buChar char="u"/>
            </a:pPr>
            <a:r>
              <a:rPr lang="zh-CN" altLang="en-US" sz="2200" dirty="0">
                <a:solidFill>
                  <a:srgbClr val="000000"/>
                </a:solidFill>
                <a:latin typeface="Arial" panose="020B0604020202020204" pitchFamily="34" charset="0"/>
                <a:ea typeface="宋体" panose="02010600030101010101" pitchFamily="2" charset="-122"/>
              </a:rPr>
              <a:t>蓝色电位器可用于阈值的调节，当浓度高于设定浓度时</a:t>
            </a:r>
            <a:r>
              <a:rPr lang="en-US" altLang="zh-CN" sz="2200" dirty="0">
                <a:solidFill>
                  <a:srgbClr val="000000"/>
                </a:solidFill>
                <a:latin typeface="Arial" panose="020B0604020202020204" pitchFamily="34" charset="0"/>
                <a:ea typeface="宋体" panose="02010600030101010101" pitchFamily="2" charset="-122"/>
              </a:rPr>
              <a:t>DO</a:t>
            </a:r>
            <a:r>
              <a:rPr lang="zh-CN" altLang="en-US" sz="2200" dirty="0">
                <a:solidFill>
                  <a:srgbClr val="000000"/>
                </a:solidFill>
                <a:latin typeface="Arial" panose="020B0604020202020204" pitchFamily="34" charset="0"/>
                <a:ea typeface="宋体" panose="02010600030101010101" pitchFamily="2" charset="-122"/>
              </a:rPr>
              <a:t>输出低电平，</a:t>
            </a:r>
            <a:r>
              <a:rPr lang="en-US" altLang="zh-CN" sz="2200" dirty="0">
                <a:solidFill>
                  <a:srgbClr val="000000"/>
                </a:solidFill>
                <a:latin typeface="Arial" panose="020B0604020202020204" pitchFamily="34" charset="0"/>
                <a:ea typeface="宋体" panose="02010600030101010101" pitchFamily="2" charset="-122"/>
              </a:rPr>
              <a:t>DO</a:t>
            </a:r>
            <a:r>
              <a:rPr lang="zh-CN" altLang="en-US" sz="2200" dirty="0">
                <a:solidFill>
                  <a:srgbClr val="000000"/>
                </a:solidFill>
                <a:latin typeface="Arial" panose="020B0604020202020204" pitchFamily="34" charset="0"/>
                <a:ea typeface="宋体" panose="02010600030101010101" pitchFamily="2" charset="-122"/>
              </a:rPr>
              <a:t>输出指示灯亮。</a:t>
            </a:r>
          </a:p>
        </p:txBody>
      </p:sp>
      <p:pic>
        <p:nvPicPr>
          <p:cNvPr id="8" name="图片 7">
            <a:extLst>
              <a:ext uri="{FF2B5EF4-FFF2-40B4-BE49-F238E27FC236}">
                <a16:creationId xmlns:a16="http://schemas.microsoft.com/office/drawing/2014/main" id="{B7404D40-4C8E-4501-A90C-1BB643E31577}"/>
              </a:ext>
            </a:extLst>
          </p:cNvPr>
          <p:cNvPicPr>
            <a:picLocks noChangeAspect="1"/>
          </p:cNvPicPr>
          <p:nvPr/>
        </p:nvPicPr>
        <p:blipFill>
          <a:blip r:embed="rId2"/>
          <a:stretch>
            <a:fillRect/>
          </a:stretch>
        </p:blipFill>
        <p:spPr>
          <a:xfrm>
            <a:off x="3338513" y="1988841"/>
            <a:ext cx="5051232" cy="2359893"/>
          </a:xfrm>
          <a:prstGeom prst="rect">
            <a:avLst/>
          </a:prstGeom>
        </p:spPr>
      </p:pic>
    </p:spTree>
    <p:extLst>
      <p:ext uri="{BB962C8B-B14F-4D97-AF65-F5344CB8AC3E}">
        <p14:creationId xmlns:p14="http://schemas.microsoft.com/office/powerpoint/2010/main" val="507430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00399E0-62D8-40B9-88B4-C2602340FC52}"/>
              </a:ext>
            </a:extLst>
          </p:cNvPr>
          <p:cNvSpPr txBox="1"/>
          <p:nvPr/>
        </p:nvSpPr>
        <p:spPr>
          <a:xfrm>
            <a:off x="1631504" y="5013177"/>
            <a:ext cx="9145016" cy="830997"/>
          </a:xfrm>
          <a:prstGeom prst="rect">
            <a:avLst/>
          </a:prstGeom>
          <a:noFill/>
        </p:spPr>
        <p:txBody>
          <a:bodyPr wrap="square">
            <a:spAutoFit/>
          </a:bodyPr>
          <a:lstStyle/>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检测外界光的强度，检测结果用于决定窗帘电机开启或者是</a:t>
            </a:r>
            <a:r>
              <a:rPr lang="en-US" altLang="zh-CN" sz="2400" dirty="0">
                <a:solidFill>
                  <a:srgbClr val="000000"/>
                </a:solidFill>
                <a:latin typeface="Arial" panose="020B0604020202020204" pitchFamily="34" charset="0"/>
                <a:ea typeface="宋体" panose="02010600030101010101" pitchFamily="2" charset="-122"/>
              </a:rPr>
              <a:t>LED</a:t>
            </a:r>
            <a:r>
              <a:rPr lang="zh-CN" altLang="en-US" sz="2400" dirty="0">
                <a:solidFill>
                  <a:srgbClr val="000000"/>
                </a:solidFill>
                <a:latin typeface="Arial" panose="020B0604020202020204" pitchFamily="34" charset="0"/>
                <a:ea typeface="宋体" panose="02010600030101010101" pitchFamily="2" charset="-122"/>
              </a:rPr>
              <a:t>灯的开关。</a:t>
            </a:r>
          </a:p>
        </p:txBody>
      </p:sp>
      <p:pic>
        <p:nvPicPr>
          <p:cNvPr id="4" name="图片 3">
            <a:extLst>
              <a:ext uri="{FF2B5EF4-FFF2-40B4-BE49-F238E27FC236}">
                <a16:creationId xmlns:a16="http://schemas.microsoft.com/office/drawing/2014/main" id="{260EDF83-8325-4098-883B-8B956E8CAD52}"/>
              </a:ext>
            </a:extLst>
          </p:cNvPr>
          <p:cNvPicPr>
            <a:picLocks noChangeAspect="1"/>
          </p:cNvPicPr>
          <p:nvPr/>
        </p:nvPicPr>
        <p:blipFill>
          <a:blip r:embed="rId2"/>
          <a:stretch>
            <a:fillRect/>
          </a:stretch>
        </p:blipFill>
        <p:spPr>
          <a:xfrm>
            <a:off x="3935760" y="2045243"/>
            <a:ext cx="4104456" cy="2471596"/>
          </a:xfrm>
          <a:prstGeom prst="rect">
            <a:avLst/>
          </a:prstGeom>
        </p:spPr>
      </p:pic>
      <p:sp>
        <p:nvSpPr>
          <p:cNvPr id="5" name="矩形 4">
            <a:extLst>
              <a:ext uri="{FF2B5EF4-FFF2-40B4-BE49-F238E27FC236}">
                <a16:creationId xmlns:a16="http://schemas.microsoft.com/office/drawing/2014/main" id="{3E0C38FC-1102-4601-9BE3-158C20C65189}"/>
              </a:ext>
            </a:extLst>
          </p:cNvPr>
          <p:cNvSpPr/>
          <p:nvPr/>
        </p:nvSpPr>
        <p:spPr>
          <a:xfrm>
            <a:off x="3179676" y="1244660"/>
            <a:ext cx="5616624" cy="1200329"/>
          </a:xfrm>
          <a:prstGeom prst="rect">
            <a:avLst/>
          </a:prstGeom>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 传感器件</a:t>
            </a:r>
            <a:r>
              <a:rPr lang="en-US" altLang="zh-CN" sz="3600" b="1" dirty="0">
                <a:solidFill>
                  <a:srgbClr val="660066"/>
                </a:solidFill>
                <a:latin typeface="Arial" panose="020B0604020202020204" pitchFamily="34" charset="0"/>
                <a:ea typeface="隶书" panose="02010509060101010101" pitchFamily="1" charset="-122"/>
              </a:rPr>
              <a:t>——</a:t>
            </a:r>
            <a:r>
              <a:rPr lang="zh-CN" altLang="en-US" sz="3600" b="1" dirty="0">
                <a:solidFill>
                  <a:srgbClr val="660066"/>
                </a:solidFill>
                <a:latin typeface="Arial" panose="020B0604020202020204" pitchFamily="34" charset="0"/>
                <a:ea typeface="隶书" panose="02010509060101010101" pitchFamily="1" charset="-122"/>
              </a:rPr>
              <a:t>光敏传感器</a:t>
            </a:r>
          </a:p>
          <a:p>
            <a:pPr fontAlgn="base">
              <a:spcBef>
                <a:spcPct val="0"/>
              </a:spcBef>
              <a:spcAft>
                <a:spcPct val="0"/>
              </a:spcAft>
            </a:pPr>
            <a:endParaRPr lang="zh-CN" altLang="en-US" sz="3600" b="1" dirty="0">
              <a:solidFill>
                <a:srgbClr val="660066"/>
              </a:solidFill>
              <a:latin typeface="Arial" panose="020B0604020202020204" pitchFamily="34" charset="0"/>
              <a:ea typeface="隶书" panose="02010509060101010101" pitchFamily="1" charset="-122"/>
            </a:endParaRPr>
          </a:p>
        </p:txBody>
      </p:sp>
    </p:spTree>
    <p:extLst>
      <p:ext uri="{BB962C8B-B14F-4D97-AF65-F5344CB8AC3E}">
        <p14:creationId xmlns:p14="http://schemas.microsoft.com/office/powerpoint/2010/main" val="682827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12AB369-5B0A-49B8-BBC3-C8A252974FA3}"/>
              </a:ext>
            </a:extLst>
          </p:cNvPr>
          <p:cNvPicPr>
            <a:picLocks noChangeAspect="1"/>
          </p:cNvPicPr>
          <p:nvPr/>
        </p:nvPicPr>
        <p:blipFill>
          <a:blip r:embed="rId2"/>
          <a:stretch>
            <a:fillRect/>
          </a:stretch>
        </p:blipFill>
        <p:spPr>
          <a:xfrm>
            <a:off x="3215680" y="1196753"/>
            <a:ext cx="5178152" cy="2614967"/>
          </a:xfrm>
          <a:prstGeom prst="rect">
            <a:avLst/>
          </a:prstGeom>
        </p:spPr>
      </p:pic>
      <p:sp>
        <p:nvSpPr>
          <p:cNvPr id="4" name="文本框 3">
            <a:extLst>
              <a:ext uri="{FF2B5EF4-FFF2-40B4-BE49-F238E27FC236}">
                <a16:creationId xmlns:a16="http://schemas.microsoft.com/office/drawing/2014/main" id="{21FC33CB-8776-4270-B5E4-8B52B1E76835}"/>
              </a:ext>
            </a:extLst>
          </p:cNvPr>
          <p:cNvSpPr txBox="1"/>
          <p:nvPr/>
        </p:nvSpPr>
        <p:spPr>
          <a:xfrm>
            <a:off x="1919536" y="4365104"/>
            <a:ext cx="8352928" cy="2123658"/>
          </a:xfrm>
          <a:prstGeom prst="rect">
            <a:avLst/>
          </a:prstGeom>
          <a:noFill/>
        </p:spPr>
        <p:txBody>
          <a:bodyPr wrap="square">
            <a:spAutoFit/>
          </a:bodyPr>
          <a:lstStyle/>
          <a:p>
            <a:pPr fontAlgn="base">
              <a:spcBef>
                <a:spcPct val="0"/>
              </a:spcBef>
              <a:spcAft>
                <a:spcPct val="0"/>
              </a:spcAft>
            </a:pPr>
            <a:r>
              <a:rPr lang="zh-CN" altLang="en-US" sz="2200" dirty="0">
                <a:solidFill>
                  <a:srgbClr val="000000"/>
                </a:solidFill>
                <a:latin typeface="Arial" panose="020B0604020202020204" pitchFamily="34" charset="0"/>
                <a:ea typeface="宋体" panose="02010600030101010101" pitchFamily="2" charset="-122"/>
              </a:rPr>
              <a:t>       光敏电阻是用硫化隔或硒化隔等半导体材料制成的特殊电阻器，其工作原理是基于内光电效应。光照愈强，阻值就愈低，随着光照强度的升高，电阻值迅速降低，亮电阻值可小至</a:t>
            </a:r>
            <a:r>
              <a:rPr lang="en-US" altLang="zh-CN" sz="2200" dirty="0">
                <a:solidFill>
                  <a:srgbClr val="000000"/>
                </a:solidFill>
                <a:latin typeface="Arial" panose="020B0604020202020204" pitchFamily="34" charset="0"/>
                <a:ea typeface="宋体" panose="02010600030101010101" pitchFamily="2" charset="-122"/>
              </a:rPr>
              <a:t>1KΩ</a:t>
            </a:r>
            <a:r>
              <a:rPr lang="zh-CN" altLang="en-US" sz="2200" dirty="0">
                <a:solidFill>
                  <a:srgbClr val="000000"/>
                </a:solidFill>
                <a:latin typeface="Arial" panose="020B0604020202020204" pitchFamily="34" charset="0"/>
                <a:ea typeface="宋体" panose="02010600030101010101" pitchFamily="2" charset="-122"/>
              </a:rPr>
              <a:t>以下。光敏电阻对光线十分敏感，其在无光照时，呈高阻状态，暗电阻一般可达</a:t>
            </a:r>
            <a:r>
              <a:rPr lang="en-US" altLang="zh-CN" sz="2200" dirty="0">
                <a:solidFill>
                  <a:srgbClr val="000000"/>
                </a:solidFill>
                <a:latin typeface="Arial" panose="020B0604020202020204" pitchFamily="34" charset="0"/>
                <a:ea typeface="宋体" panose="02010600030101010101" pitchFamily="2" charset="-122"/>
              </a:rPr>
              <a:t>1.5MΩ</a:t>
            </a:r>
            <a:r>
              <a:rPr lang="zh-CN" altLang="en-US" sz="2200" dirty="0">
                <a:solidFill>
                  <a:srgbClr val="000000"/>
                </a:solidFill>
                <a:latin typeface="Arial" panose="020B0604020202020204" pitchFamily="34" charset="0"/>
                <a:ea typeface="宋体" panose="02010600030101010101" pitchFamily="2" charset="-122"/>
              </a:rPr>
              <a:t>。光敏电阻的特殊性能，随着科技的发展将得到极其广泛应用。</a:t>
            </a:r>
          </a:p>
        </p:txBody>
      </p:sp>
    </p:spTree>
    <p:extLst>
      <p:ext uri="{BB962C8B-B14F-4D97-AF65-F5344CB8AC3E}">
        <p14:creationId xmlns:p14="http://schemas.microsoft.com/office/powerpoint/2010/main" val="4134692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A08394B-9685-48BD-81A5-B6554FB557DB}"/>
              </a:ext>
            </a:extLst>
          </p:cNvPr>
          <p:cNvSpPr txBox="1"/>
          <p:nvPr/>
        </p:nvSpPr>
        <p:spPr>
          <a:xfrm>
            <a:off x="4151784" y="980729"/>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光敏传感器子板</a:t>
            </a:r>
          </a:p>
        </p:txBody>
      </p:sp>
      <p:pic>
        <p:nvPicPr>
          <p:cNvPr id="6" name="图片 5">
            <a:extLst>
              <a:ext uri="{FF2B5EF4-FFF2-40B4-BE49-F238E27FC236}">
                <a16:creationId xmlns:a16="http://schemas.microsoft.com/office/drawing/2014/main" id="{48A49611-83E9-41D8-978F-EA9C84631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632" y="1587194"/>
            <a:ext cx="6485182" cy="2705334"/>
          </a:xfrm>
          <a:prstGeom prst="rect">
            <a:avLst/>
          </a:prstGeom>
        </p:spPr>
      </p:pic>
      <p:sp>
        <p:nvSpPr>
          <p:cNvPr id="8" name="文本框 7">
            <a:extLst>
              <a:ext uri="{FF2B5EF4-FFF2-40B4-BE49-F238E27FC236}">
                <a16:creationId xmlns:a16="http://schemas.microsoft.com/office/drawing/2014/main" id="{C9D6F7C7-CA3D-42FC-B290-0CFC262CA84E}"/>
              </a:ext>
            </a:extLst>
          </p:cNvPr>
          <p:cNvSpPr txBox="1"/>
          <p:nvPr/>
        </p:nvSpPr>
        <p:spPr>
          <a:xfrm>
            <a:off x="1991544" y="4149081"/>
            <a:ext cx="7920880" cy="2462213"/>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u"/>
            </a:pPr>
            <a:r>
              <a:rPr lang="zh-CN" altLang="en-US" sz="2200" dirty="0">
                <a:solidFill>
                  <a:srgbClr val="000000"/>
                </a:solidFill>
                <a:latin typeface="Arial" panose="020B0604020202020204" pitchFamily="34" charset="0"/>
                <a:ea typeface="宋体" panose="02010600030101010101" pitchFamily="2" charset="-122"/>
              </a:rPr>
              <a:t>采用灵敏型光敏电阻传感器</a:t>
            </a:r>
            <a:endParaRPr lang="en-US" altLang="zh-CN" sz="22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zh-CN" altLang="en-US" sz="2200" dirty="0">
                <a:solidFill>
                  <a:srgbClr val="000000"/>
                </a:solidFill>
                <a:latin typeface="Arial" panose="020B0604020202020204" pitchFamily="34" charset="0"/>
                <a:ea typeface="宋体" panose="02010600030101010101" pitchFamily="2" charset="-122"/>
              </a:rPr>
              <a:t>比较器输出，信号干净，波形好，驱动能力强，超过</a:t>
            </a:r>
            <a:r>
              <a:rPr lang="en-US" altLang="zh-CN" sz="2200" dirty="0">
                <a:solidFill>
                  <a:srgbClr val="000000"/>
                </a:solidFill>
                <a:latin typeface="Arial" panose="020B0604020202020204" pitchFamily="34" charset="0"/>
                <a:ea typeface="宋体" panose="02010600030101010101" pitchFamily="2" charset="-122"/>
              </a:rPr>
              <a:t>15mA</a:t>
            </a:r>
          </a:p>
          <a:p>
            <a:pPr marL="342900" indent="-342900" fontAlgn="base">
              <a:spcBef>
                <a:spcPct val="0"/>
              </a:spcBef>
              <a:spcAft>
                <a:spcPct val="0"/>
              </a:spcAft>
              <a:buFont typeface="Wingdings" panose="05000000000000000000" pitchFamily="2" charset="2"/>
              <a:buChar char="u"/>
            </a:pPr>
            <a:r>
              <a:rPr lang="zh-CN" altLang="en-US" sz="2200" dirty="0">
                <a:solidFill>
                  <a:srgbClr val="000000"/>
                </a:solidFill>
                <a:latin typeface="Arial" panose="020B0604020202020204" pitchFamily="34" charset="0"/>
                <a:ea typeface="宋体" panose="02010600030101010101" pitchFamily="2" charset="-122"/>
              </a:rPr>
              <a:t>配可调电位器可调节检测光线亮度</a:t>
            </a:r>
            <a:endParaRPr lang="en-US" altLang="zh-CN" sz="22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zh-CN" altLang="en-US" sz="2200" dirty="0">
                <a:solidFill>
                  <a:srgbClr val="000000"/>
                </a:solidFill>
                <a:latin typeface="Arial" panose="020B0604020202020204" pitchFamily="34" charset="0"/>
                <a:ea typeface="宋体" panose="02010600030101010101" pitchFamily="2" charset="-122"/>
              </a:rPr>
              <a:t>工作电压</a:t>
            </a:r>
            <a:r>
              <a:rPr lang="en-US" altLang="zh-CN" sz="2200" dirty="0">
                <a:solidFill>
                  <a:srgbClr val="000000"/>
                </a:solidFill>
                <a:latin typeface="Arial" panose="020B0604020202020204" pitchFamily="34" charset="0"/>
                <a:ea typeface="宋体" panose="02010600030101010101" pitchFamily="2" charset="-122"/>
              </a:rPr>
              <a:t>3.3V-5V</a:t>
            </a:r>
          </a:p>
          <a:p>
            <a:pPr marL="342900" indent="-342900" fontAlgn="base">
              <a:spcBef>
                <a:spcPct val="0"/>
              </a:spcBef>
              <a:spcAft>
                <a:spcPct val="0"/>
              </a:spcAft>
              <a:buFont typeface="Wingdings" panose="05000000000000000000" pitchFamily="2" charset="2"/>
              <a:buChar char="u"/>
            </a:pPr>
            <a:r>
              <a:rPr lang="zh-CN" altLang="en-US" sz="2200" dirty="0">
                <a:solidFill>
                  <a:srgbClr val="000000"/>
                </a:solidFill>
                <a:latin typeface="Arial" panose="020B0604020202020204" pitchFamily="34" charset="0"/>
                <a:ea typeface="宋体" panose="02010600030101010101" pitchFamily="2" charset="-122"/>
              </a:rPr>
              <a:t>输出形式 ：数字开关量输出（</a:t>
            </a:r>
            <a:r>
              <a:rPr lang="en-US" altLang="zh-CN" sz="2200" dirty="0">
                <a:solidFill>
                  <a:srgbClr val="000000"/>
                </a:solidFill>
                <a:latin typeface="Arial" panose="020B0604020202020204" pitchFamily="34" charset="0"/>
                <a:ea typeface="宋体" panose="02010600030101010101" pitchFamily="2" charset="-122"/>
              </a:rPr>
              <a:t>0</a:t>
            </a:r>
            <a:r>
              <a:rPr lang="zh-CN" altLang="en-US" sz="2200" dirty="0">
                <a:solidFill>
                  <a:srgbClr val="000000"/>
                </a:solidFill>
                <a:latin typeface="Arial" panose="020B0604020202020204" pitchFamily="34" charset="0"/>
                <a:ea typeface="宋体" panose="02010600030101010101" pitchFamily="2" charset="-122"/>
              </a:rPr>
              <a:t>和</a:t>
            </a:r>
            <a:r>
              <a:rPr lang="en-US" altLang="zh-CN" sz="2200" dirty="0">
                <a:solidFill>
                  <a:srgbClr val="000000"/>
                </a:solidFill>
                <a:latin typeface="Arial" panose="020B0604020202020204" pitchFamily="34" charset="0"/>
                <a:ea typeface="宋体" panose="02010600030101010101" pitchFamily="2" charset="-122"/>
              </a:rPr>
              <a:t>1</a:t>
            </a:r>
            <a:r>
              <a:rPr lang="zh-CN" altLang="en-US" sz="2200" dirty="0">
                <a:solidFill>
                  <a:srgbClr val="000000"/>
                </a:solidFill>
                <a:latin typeface="Arial" panose="020B0604020202020204" pitchFamily="34" charset="0"/>
                <a:ea typeface="宋体" panose="02010600030101010101" pitchFamily="2" charset="-122"/>
              </a:rPr>
              <a:t>）</a:t>
            </a:r>
            <a:endParaRPr lang="en-US" altLang="zh-CN" sz="22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zh-CN" altLang="en-US" sz="2200" dirty="0">
                <a:solidFill>
                  <a:srgbClr val="000000"/>
                </a:solidFill>
                <a:latin typeface="Arial" panose="020B0604020202020204" pitchFamily="34" charset="0"/>
                <a:ea typeface="宋体" panose="02010600030101010101" pitchFamily="2" charset="-122"/>
              </a:rPr>
              <a:t>设有固定螺栓孔，方便安装</a:t>
            </a:r>
            <a:endParaRPr lang="en-US" altLang="zh-CN" sz="22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zh-CN" altLang="en-US" sz="2200" dirty="0">
                <a:solidFill>
                  <a:srgbClr val="000000"/>
                </a:solidFill>
                <a:latin typeface="Arial" panose="020B0604020202020204" pitchFamily="34" charset="0"/>
                <a:ea typeface="宋体" panose="02010600030101010101" pitchFamily="2" charset="-122"/>
              </a:rPr>
              <a:t>使用宽电压</a:t>
            </a:r>
            <a:r>
              <a:rPr lang="en-US" altLang="zh-CN" sz="2200" dirty="0">
                <a:solidFill>
                  <a:srgbClr val="000000"/>
                </a:solidFill>
                <a:latin typeface="Arial" panose="020B0604020202020204" pitchFamily="34" charset="0"/>
                <a:ea typeface="宋体" panose="02010600030101010101" pitchFamily="2" charset="-122"/>
              </a:rPr>
              <a:t>LM393</a:t>
            </a:r>
            <a:r>
              <a:rPr lang="zh-CN" altLang="en-US" sz="2200" dirty="0">
                <a:solidFill>
                  <a:srgbClr val="000000"/>
                </a:solidFill>
                <a:latin typeface="Arial" panose="020B0604020202020204" pitchFamily="34" charset="0"/>
                <a:ea typeface="宋体" panose="02010600030101010101" pitchFamily="2" charset="-122"/>
              </a:rPr>
              <a:t>比较器</a:t>
            </a:r>
          </a:p>
        </p:txBody>
      </p:sp>
    </p:spTree>
    <p:extLst>
      <p:ext uri="{BB962C8B-B14F-4D97-AF65-F5344CB8AC3E}">
        <p14:creationId xmlns:p14="http://schemas.microsoft.com/office/powerpoint/2010/main" val="3563946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3935760" y="2785460"/>
            <a:ext cx="3744416" cy="646331"/>
          </a:xfrm>
          <a:prstGeom prst="rect">
            <a:avLst/>
          </a:prstGeom>
        </p:spPr>
        <p:txBody>
          <a:bodyPr wrap="square">
            <a:spAutoFit/>
          </a:bodyPr>
          <a:lstStyle/>
          <a:p>
            <a:pPr fontAlgn="base">
              <a:spcBef>
                <a:spcPct val="0"/>
              </a:spcBef>
              <a:spcAft>
                <a:spcPct val="0"/>
              </a:spcAft>
            </a:pPr>
            <a:r>
              <a:rPr lang="en-US" altLang="zh-CN" sz="3600" b="1" dirty="0">
                <a:solidFill>
                  <a:srgbClr val="660066"/>
                </a:solidFill>
                <a:latin typeface="Arial" panose="020B0604020202020204" pitchFamily="34" charset="0"/>
                <a:ea typeface="隶书" panose="02010509060101010101" pitchFamily="1" charset="-122"/>
              </a:rPr>
              <a:t>3.4 </a:t>
            </a:r>
            <a:r>
              <a:rPr lang="zh-CN" altLang="en-US" sz="3600" b="1" dirty="0">
                <a:solidFill>
                  <a:srgbClr val="660066"/>
                </a:solidFill>
                <a:latin typeface="Arial" panose="020B0604020202020204" pitchFamily="34" charset="0"/>
                <a:ea typeface="隶书" panose="02010509060101010101" pitchFamily="1" charset="-122"/>
              </a:rPr>
              <a:t>执行机构介绍</a:t>
            </a:r>
          </a:p>
        </p:txBody>
      </p:sp>
    </p:spTree>
    <p:extLst>
      <p:ext uri="{BB962C8B-B14F-4D97-AF65-F5344CB8AC3E}">
        <p14:creationId xmlns:p14="http://schemas.microsoft.com/office/powerpoint/2010/main" val="1377036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9F3671C-33DC-4F5E-9791-9F6DEF9E2230}"/>
              </a:ext>
            </a:extLst>
          </p:cNvPr>
          <p:cNvSpPr txBox="1"/>
          <p:nvPr/>
        </p:nvSpPr>
        <p:spPr>
          <a:xfrm>
            <a:off x="1919536" y="1700809"/>
            <a:ext cx="8352928" cy="4524315"/>
          </a:xfrm>
          <a:prstGeom prst="rect">
            <a:avLst/>
          </a:prstGeom>
          <a:noFill/>
        </p:spPr>
        <p:txBody>
          <a:bodyPr wrap="square">
            <a:spAutoFit/>
          </a:bodyPr>
          <a:lstStyle/>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该项目需实现的五个功能</a:t>
            </a:r>
            <a:r>
              <a:rPr lang="zh-CN" altLang="en-US" sz="2400" dirty="0">
                <a:solidFill>
                  <a:srgbClr val="000000"/>
                </a:solidFill>
                <a:latin typeface="Arial" panose="020B0604020202020204" pitchFamily="34" charset="0"/>
                <a:ea typeface="宋体" panose="02010600030101010101" pitchFamily="2" charset="-122"/>
                <a:sym typeface="Wingdings" panose="05000000000000000000" pitchFamily="2" charset="2"/>
              </a:rPr>
              <a:t>：</a:t>
            </a:r>
            <a:endParaRPr lang="zh-CN" altLang="en-US" sz="24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1</a:t>
            </a:r>
            <a:r>
              <a:rPr lang="zh-CN" altLang="en-US" sz="2400" dirty="0">
                <a:solidFill>
                  <a:srgbClr val="000000"/>
                </a:solidFill>
                <a:latin typeface="Arial" panose="020B0604020202020204" pitchFamily="34" charset="0"/>
                <a:ea typeface="宋体" panose="02010600030101010101" pitchFamily="2" charset="-122"/>
              </a:rPr>
              <a:t>、室内的温度与空调关联，温度高了，开启空调制冷。平时我们开空调都是温度高了，自己用遥控器开启空调。在智慧小屋里，只需要给定相应的参数，就可以按照设定的参数，空调就可以自主运行，开启空调降温和去湿。</a:t>
            </a:r>
          </a:p>
          <a:p>
            <a:pP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2</a:t>
            </a:r>
            <a:r>
              <a:rPr lang="zh-CN" altLang="en-US" sz="2400" dirty="0">
                <a:solidFill>
                  <a:srgbClr val="000000"/>
                </a:solidFill>
                <a:latin typeface="Arial" panose="020B0604020202020204" pitchFamily="34" charset="0"/>
                <a:ea typeface="宋体" panose="02010600030101010101" pitchFamily="2" charset="-122"/>
              </a:rPr>
              <a:t>、当可燃气体传感器超标时，风扇转动、蜂鸣器响。</a:t>
            </a:r>
          </a:p>
          <a:p>
            <a:pP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3</a:t>
            </a:r>
            <a:r>
              <a:rPr lang="zh-CN" altLang="en-US" sz="2400" dirty="0">
                <a:solidFill>
                  <a:srgbClr val="000000"/>
                </a:solidFill>
                <a:latin typeface="Arial" panose="020B0604020202020204" pitchFamily="34" charset="0"/>
                <a:ea typeface="宋体" panose="02010600030101010101" pitchFamily="2" charset="-122"/>
              </a:rPr>
              <a:t>、光敏电阻感知外界的光线的强弱，用以判定夜幕降临，在光线暗淡时，拉上窗帘、开启室内的灯光。</a:t>
            </a:r>
          </a:p>
          <a:p>
            <a:pP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4</a:t>
            </a:r>
            <a:r>
              <a:rPr lang="zh-CN" altLang="en-US" sz="2400" dirty="0">
                <a:solidFill>
                  <a:srgbClr val="000000"/>
                </a:solidFill>
                <a:latin typeface="Arial" panose="020B0604020202020204" pitchFamily="34" charset="0"/>
                <a:ea typeface="宋体" panose="02010600030101010101" pitchFamily="2" charset="-122"/>
              </a:rPr>
              <a:t>、</a:t>
            </a:r>
            <a:r>
              <a:rPr lang="en-US" altLang="zh-CN" sz="2400" dirty="0">
                <a:solidFill>
                  <a:srgbClr val="000000"/>
                </a:solidFill>
                <a:latin typeface="Arial" panose="020B0604020202020204" pitchFamily="34" charset="0"/>
                <a:ea typeface="宋体" panose="02010600030101010101" pitchFamily="2" charset="-122"/>
              </a:rPr>
              <a:t>PM2.5 </a:t>
            </a:r>
            <a:r>
              <a:rPr lang="zh-CN" altLang="en-US" sz="2400" dirty="0">
                <a:solidFill>
                  <a:srgbClr val="000000"/>
                </a:solidFill>
                <a:latin typeface="Arial" panose="020B0604020202020204" pitchFamily="34" charset="0"/>
                <a:ea typeface="宋体" panose="02010600030101010101" pitchFamily="2" charset="-122"/>
              </a:rPr>
              <a:t>传感器感知数据超标时，将开启风扇（模拟空气净化器）换气。</a:t>
            </a:r>
          </a:p>
          <a:p>
            <a:pP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5</a:t>
            </a:r>
            <a:r>
              <a:rPr lang="zh-CN" altLang="en-US" sz="2400" dirty="0">
                <a:solidFill>
                  <a:srgbClr val="000000"/>
                </a:solidFill>
                <a:latin typeface="Arial" panose="020B0604020202020204" pitchFamily="34" charset="0"/>
                <a:ea typeface="宋体" panose="02010600030101010101" pitchFamily="2" charset="-122"/>
              </a:rPr>
              <a:t>、检测植物的土壤的湿度，在偏低时启动水泵，进行浇灌作业。</a:t>
            </a:r>
          </a:p>
        </p:txBody>
      </p:sp>
      <p:sp>
        <p:nvSpPr>
          <p:cNvPr id="5" name="文本框 4">
            <a:extLst>
              <a:ext uri="{FF2B5EF4-FFF2-40B4-BE49-F238E27FC236}">
                <a16:creationId xmlns:a16="http://schemas.microsoft.com/office/drawing/2014/main" id="{9F605C3A-1993-44CF-9F6C-30C121EF3350}"/>
              </a:ext>
            </a:extLst>
          </p:cNvPr>
          <p:cNvSpPr txBox="1"/>
          <p:nvPr/>
        </p:nvSpPr>
        <p:spPr>
          <a:xfrm>
            <a:off x="4439816" y="971437"/>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项目需求</a:t>
            </a:r>
            <a:endParaRPr lang="zh-CN" altLang="en-US"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07955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BE33309-8443-421D-AFE4-69713EE617E9}"/>
              </a:ext>
            </a:extLst>
          </p:cNvPr>
          <p:cNvSpPr txBox="1"/>
          <p:nvPr/>
        </p:nvSpPr>
        <p:spPr>
          <a:xfrm>
            <a:off x="1847528" y="5445223"/>
            <a:ext cx="8640960" cy="892552"/>
          </a:xfrm>
          <a:prstGeom prst="rect">
            <a:avLst/>
          </a:prstGeom>
          <a:noFill/>
        </p:spPr>
        <p:txBody>
          <a:bodyPr wrap="square">
            <a:spAutoFit/>
          </a:bodyPr>
          <a:lstStyle/>
          <a:p>
            <a:pPr algn="ctr" fontAlgn="base">
              <a:spcBef>
                <a:spcPct val="0"/>
              </a:spcBef>
              <a:spcAft>
                <a:spcPct val="0"/>
              </a:spcAft>
            </a:pPr>
            <a:r>
              <a:rPr lang="zh-CN" altLang="en-US" sz="2800" b="1" dirty="0">
                <a:solidFill>
                  <a:srgbClr val="000000"/>
                </a:solidFill>
                <a:latin typeface="Arial" panose="020B0604020202020204" pitchFamily="34" charset="0"/>
                <a:ea typeface="宋体" panose="02010600030101010101" pitchFamily="2" charset="-122"/>
              </a:rPr>
              <a:t>空调</a:t>
            </a:r>
            <a:endParaRPr lang="en-US" altLang="zh-CN" sz="2800" b="1"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采用半导体制冷器实现智慧家居的空调，运行功率大约</a:t>
            </a:r>
            <a:r>
              <a:rPr lang="en-US" altLang="zh-CN" sz="2400" dirty="0">
                <a:solidFill>
                  <a:srgbClr val="000000"/>
                </a:solidFill>
                <a:latin typeface="Arial" panose="020B0604020202020204" pitchFamily="34" charset="0"/>
                <a:ea typeface="宋体" panose="02010600030101010101" pitchFamily="2" charset="-122"/>
              </a:rPr>
              <a:t>70</a:t>
            </a:r>
            <a:r>
              <a:rPr lang="zh-CN" altLang="en-US" sz="2400" dirty="0">
                <a:solidFill>
                  <a:srgbClr val="000000"/>
                </a:solidFill>
                <a:latin typeface="Arial" panose="020B0604020202020204" pitchFamily="34" charset="0"/>
                <a:ea typeface="宋体" panose="02010600030101010101" pitchFamily="2" charset="-122"/>
              </a:rPr>
              <a:t>瓦。</a:t>
            </a:r>
          </a:p>
        </p:txBody>
      </p:sp>
      <p:pic>
        <p:nvPicPr>
          <p:cNvPr id="5" name="图片 4">
            <a:extLst>
              <a:ext uri="{FF2B5EF4-FFF2-40B4-BE49-F238E27FC236}">
                <a16:creationId xmlns:a16="http://schemas.microsoft.com/office/drawing/2014/main" id="{EF19F7F2-7CAE-4D3A-BCF9-6A7E19386182}"/>
              </a:ext>
            </a:extLst>
          </p:cNvPr>
          <p:cNvPicPr>
            <a:picLocks noChangeAspect="1"/>
          </p:cNvPicPr>
          <p:nvPr/>
        </p:nvPicPr>
        <p:blipFill>
          <a:blip r:embed="rId2"/>
          <a:stretch>
            <a:fillRect/>
          </a:stretch>
        </p:blipFill>
        <p:spPr>
          <a:xfrm>
            <a:off x="3431705" y="1695550"/>
            <a:ext cx="4866227" cy="3466901"/>
          </a:xfrm>
          <a:prstGeom prst="rect">
            <a:avLst/>
          </a:prstGeom>
        </p:spPr>
      </p:pic>
      <p:sp>
        <p:nvSpPr>
          <p:cNvPr id="6" name="文本框 5">
            <a:extLst>
              <a:ext uri="{FF2B5EF4-FFF2-40B4-BE49-F238E27FC236}">
                <a16:creationId xmlns:a16="http://schemas.microsoft.com/office/drawing/2014/main" id="{9CDE90DF-9CD8-40AF-AA55-1BDC0DCC7F74}"/>
              </a:ext>
            </a:extLst>
          </p:cNvPr>
          <p:cNvSpPr txBox="1"/>
          <p:nvPr/>
        </p:nvSpPr>
        <p:spPr>
          <a:xfrm>
            <a:off x="4511824" y="907832"/>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执行机构</a:t>
            </a:r>
            <a:endParaRPr lang="zh-CN" altLang="en-US"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22408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49C2B0-36AA-4DDD-A0A4-C36D65FF719B}"/>
              </a:ext>
            </a:extLst>
          </p:cNvPr>
          <p:cNvSpPr txBox="1"/>
          <p:nvPr/>
        </p:nvSpPr>
        <p:spPr>
          <a:xfrm>
            <a:off x="1703512" y="5950169"/>
            <a:ext cx="9144000" cy="892552"/>
          </a:xfrm>
          <a:prstGeom prst="rect">
            <a:avLst/>
          </a:prstGeom>
          <a:noFill/>
        </p:spPr>
        <p:txBody>
          <a:bodyPr wrap="square">
            <a:spAutoFit/>
          </a:bodyPr>
          <a:lstStyle/>
          <a:p>
            <a:pPr algn="ctr" fontAlgn="base">
              <a:spcBef>
                <a:spcPct val="0"/>
              </a:spcBef>
              <a:spcAft>
                <a:spcPct val="0"/>
              </a:spcAft>
            </a:pPr>
            <a:r>
              <a:rPr lang="zh-CN" altLang="en-US" sz="2800" b="1" dirty="0">
                <a:solidFill>
                  <a:srgbClr val="000000"/>
                </a:solidFill>
                <a:latin typeface="Arial" panose="020B0604020202020204" pitchFamily="34" charset="0"/>
                <a:ea typeface="宋体" panose="02010600030101010101" pitchFamily="2" charset="-122"/>
              </a:rPr>
              <a:t>换气扇</a:t>
            </a:r>
            <a:endParaRPr lang="en-US" altLang="zh-CN" sz="2800" b="1"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和</a:t>
            </a:r>
            <a:r>
              <a:rPr lang="en-US" altLang="zh-CN" sz="2400" dirty="0">
                <a:solidFill>
                  <a:srgbClr val="000000"/>
                </a:solidFill>
                <a:latin typeface="Arial" panose="020B0604020202020204" pitchFamily="34" charset="0"/>
                <a:ea typeface="宋体" panose="02010600030101010101" pitchFamily="2" charset="-122"/>
              </a:rPr>
              <a:t>PM2.5</a:t>
            </a:r>
            <a:r>
              <a:rPr lang="zh-CN" altLang="en-US" sz="2400" dirty="0">
                <a:solidFill>
                  <a:srgbClr val="000000"/>
                </a:solidFill>
                <a:latin typeface="Arial" panose="020B0604020202020204" pitchFamily="34" charset="0"/>
                <a:ea typeface="宋体" panose="02010600030101010101" pitchFamily="2" charset="-122"/>
              </a:rPr>
              <a:t>以及可燃气体报警相关，用于换气。</a:t>
            </a:r>
          </a:p>
        </p:txBody>
      </p:sp>
      <p:pic>
        <p:nvPicPr>
          <p:cNvPr id="6" name="图片 5">
            <a:extLst>
              <a:ext uri="{FF2B5EF4-FFF2-40B4-BE49-F238E27FC236}">
                <a16:creationId xmlns:a16="http://schemas.microsoft.com/office/drawing/2014/main" id="{657A3E8A-FADD-406F-B375-701812212B4B}"/>
              </a:ext>
            </a:extLst>
          </p:cNvPr>
          <p:cNvPicPr>
            <a:picLocks noChangeAspect="1"/>
          </p:cNvPicPr>
          <p:nvPr/>
        </p:nvPicPr>
        <p:blipFill>
          <a:blip r:embed="rId2"/>
          <a:stretch>
            <a:fillRect/>
          </a:stretch>
        </p:blipFill>
        <p:spPr>
          <a:xfrm>
            <a:off x="3935760" y="907831"/>
            <a:ext cx="5013176" cy="5013176"/>
          </a:xfrm>
          <a:prstGeom prst="rect">
            <a:avLst/>
          </a:prstGeom>
        </p:spPr>
      </p:pic>
      <p:sp>
        <p:nvSpPr>
          <p:cNvPr id="7" name="文本框 6">
            <a:extLst>
              <a:ext uri="{FF2B5EF4-FFF2-40B4-BE49-F238E27FC236}">
                <a16:creationId xmlns:a16="http://schemas.microsoft.com/office/drawing/2014/main" id="{BD21832A-BAD3-446C-9936-52737E9FE5FE}"/>
              </a:ext>
            </a:extLst>
          </p:cNvPr>
          <p:cNvSpPr txBox="1"/>
          <p:nvPr/>
        </p:nvSpPr>
        <p:spPr>
          <a:xfrm>
            <a:off x="4511824" y="907832"/>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执行机构</a:t>
            </a:r>
            <a:endParaRPr lang="zh-CN" altLang="en-US"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95732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4A4F33D-CEFF-4FDB-A90A-FF74081D04D2}"/>
              </a:ext>
            </a:extLst>
          </p:cNvPr>
          <p:cNvSpPr txBox="1"/>
          <p:nvPr/>
        </p:nvSpPr>
        <p:spPr>
          <a:xfrm>
            <a:off x="1524000" y="3717032"/>
            <a:ext cx="9144000" cy="1631216"/>
          </a:xfrm>
          <a:prstGeom prst="rect">
            <a:avLst/>
          </a:prstGeom>
          <a:noFill/>
        </p:spPr>
        <p:txBody>
          <a:bodyPr wrap="square">
            <a:spAutoFit/>
          </a:bodyPr>
          <a:lstStyle/>
          <a:p>
            <a:pPr algn="ctr" fontAlgn="base">
              <a:spcBef>
                <a:spcPct val="0"/>
              </a:spcBef>
              <a:spcAft>
                <a:spcPct val="0"/>
              </a:spcAft>
            </a:pPr>
            <a:r>
              <a:rPr lang="zh-CN" altLang="en-US" sz="2800" b="1" dirty="0">
                <a:solidFill>
                  <a:srgbClr val="000000"/>
                </a:solidFill>
                <a:latin typeface="Arial" panose="020B0604020202020204" pitchFamily="34" charset="0"/>
                <a:ea typeface="宋体" panose="02010600030101010101" pitchFamily="2" charset="-122"/>
              </a:rPr>
              <a:t>蜂鸣器</a:t>
            </a:r>
            <a:endParaRPr lang="en-US" altLang="zh-CN" sz="2800" b="1"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dirty="0">
                <a:solidFill>
                  <a:srgbClr val="000000"/>
                </a:solidFill>
                <a:latin typeface="Arial" panose="020B0604020202020204" pitchFamily="34" charset="0"/>
                <a:ea typeface="宋体" panose="02010600030101010101" pitchFamily="2" charset="-122"/>
              </a:rPr>
              <a:t>        </a:t>
            </a:r>
            <a:r>
              <a:rPr lang="zh-CN" altLang="en-US" sz="2400" dirty="0">
                <a:solidFill>
                  <a:srgbClr val="000000"/>
                </a:solidFill>
                <a:latin typeface="Arial" panose="020B0604020202020204" pitchFamily="34" charset="0"/>
                <a:ea typeface="宋体" panose="02010600030101010101" pitchFamily="2" charset="-122"/>
              </a:rPr>
              <a:t>除了报警功能外，还另外设定了相关的含义：响一声表示上电，响两声表示联网，响三声表示连接到云端成功，成功后才能正常执行传感器逻辑。（已集成到驱动板上）</a:t>
            </a:r>
          </a:p>
        </p:txBody>
      </p:sp>
      <p:pic>
        <p:nvPicPr>
          <p:cNvPr id="5" name="图片 4">
            <a:extLst>
              <a:ext uri="{FF2B5EF4-FFF2-40B4-BE49-F238E27FC236}">
                <a16:creationId xmlns:a16="http://schemas.microsoft.com/office/drawing/2014/main" id="{5E1546B7-83BB-4656-AE87-EA9A2A44BEE0}"/>
              </a:ext>
            </a:extLst>
          </p:cNvPr>
          <p:cNvPicPr>
            <a:picLocks noChangeAspect="1"/>
          </p:cNvPicPr>
          <p:nvPr/>
        </p:nvPicPr>
        <p:blipFill>
          <a:blip r:embed="rId2"/>
          <a:stretch>
            <a:fillRect/>
          </a:stretch>
        </p:blipFill>
        <p:spPr>
          <a:xfrm>
            <a:off x="4799857" y="1804923"/>
            <a:ext cx="1876425" cy="1590675"/>
          </a:xfrm>
          <a:prstGeom prst="rect">
            <a:avLst/>
          </a:prstGeom>
        </p:spPr>
      </p:pic>
      <p:sp>
        <p:nvSpPr>
          <p:cNvPr id="6" name="文本框 5">
            <a:extLst>
              <a:ext uri="{FF2B5EF4-FFF2-40B4-BE49-F238E27FC236}">
                <a16:creationId xmlns:a16="http://schemas.microsoft.com/office/drawing/2014/main" id="{3D6859C4-D74B-4CCE-A10F-AFFDF6EDB13F}"/>
              </a:ext>
            </a:extLst>
          </p:cNvPr>
          <p:cNvSpPr txBox="1"/>
          <p:nvPr/>
        </p:nvSpPr>
        <p:spPr>
          <a:xfrm>
            <a:off x="4511824" y="907832"/>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执行机构</a:t>
            </a:r>
            <a:endParaRPr lang="zh-CN" altLang="en-US"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66086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1F9BBD1-B675-4C87-BF22-848FA0249AC7}"/>
              </a:ext>
            </a:extLst>
          </p:cNvPr>
          <p:cNvSpPr txBox="1"/>
          <p:nvPr/>
        </p:nvSpPr>
        <p:spPr>
          <a:xfrm>
            <a:off x="1624098" y="5445224"/>
            <a:ext cx="9043902" cy="892552"/>
          </a:xfrm>
          <a:prstGeom prst="rect">
            <a:avLst/>
          </a:prstGeom>
          <a:noFill/>
        </p:spPr>
        <p:txBody>
          <a:bodyPr wrap="square">
            <a:spAutoFit/>
          </a:bodyPr>
          <a:lstStyle/>
          <a:p>
            <a:pPr algn="ctr" fontAlgn="base">
              <a:spcBef>
                <a:spcPct val="0"/>
              </a:spcBef>
              <a:spcAft>
                <a:spcPct val="0"/>
              </a:spcAft>
            </a:pPr>
            <a:r>
              <a:rPr lang="zh-CN" altLang="en-US" sz="2800" b="1" dirty="0">
                <a:solidFill>
                  <a:srgbClr val="000000"/>
                </a:solidFill>
                <a:latin typeface="Arial" panose="020B0604020202020204" pitchFamily="34" charset="0"/>
                <a:ea typeface="宋体" panose="02010600030101010101" pitchFamily="2" charset="-122"/>
              </a:rPr>
              <a:t>水泵</a:t>
            </a:r>
          </a:p>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在土壤的湿度数值过小时，用于对植物的灌溉。</a:t>
            </a:r>
          </a:p>
        </p:txBody>
      </p:sp>
      <p:pic>
        <p:nvPicPr>
          <p:cNvPr id="7" name="图片 6">
            <a:extLst>
              <a:ext uri="{FF2B5EF4-FFF2-40B4-BE49-F238E27FC236}">
                <a16:creationId xmlns:a16="http://schemas.microsoft.com/office/drawing/2014/main" id="{CACDFA10-49F5-48B2-A5F8-17448C6B0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841" y="1842794"/>
            <a:ext cx="3080517" cy="2477807"/>
          </a:xfrm>
          <a:prstGeom prst="rect">
            <a:avLst/>
          </a:prstGeom>
        </p:spPr>
      </p:pic>
      <p:sp>
        <p:nvSpPr>
          <p:cNvPr id="8" name="文本框 7">
            <a:extLst>
              <a:ext uri="{FF2B5EF4-FFF2-40B4-BE49-F238E27FC236}">
                <a16:creationId xmlns:a16="http://schemas.microsoft.com/office/drawing/2014/main" id="{8DB0419E-CD9B-4499-9B17-4CA1D4B57F05}"/>
              </a:ext>
            </a:extLst>
          </p:cNvPr>
          <p:cNvSpPr txBox="1"/>
          <p:nvPr/>
        </p:nvSpPr>
        <p:spPr>
          <a:xfrm>
            <a:off x="4511824" y="907832"/>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执行机构</a:t>
            </a:r>
            <a:endParaRPr lang="zh-CN" altLang="en-US"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424245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66B7039-822A-4068-B36F-1B20C554F34E}"/>
              </a:ext>
            </a:extLst>
          </p:cNvPr>
          <p:cNvSpPr txBox="1"/>
          <p:nvPr/>
        </p:nvSpPr>
        <p:spPr>
          <a:xfrm>
            <a:off x="1524000" y="4895850"/>
            <a:ext cx="9144000" cy="892552"/>
          </a:xfrm>
          <a:prstGeom prst="rect">
            <a:avLst/>
          </a:prstGeom>
          <a:noFill/>
        </p:spPr>
        <p:txBody>
          <a:bodyPr wrap="square">
            <a:spAutoFit/>
          </a:bodyPr>
          <a:lstStyle/>
          <a:p>
            <a:pPr algn="ctr" fontAlgn="base">
              <a:spcBef>
                <a:spcPct val="0"/>
              </a:spcBef>
              <a:spcAft>
                <a:spcPct val="0"/>
              </a:spcAft>
            </a:pPr>
            <a:r>
              <a:rPr lang="zh-CN" altLang="en-US" sz="2800" b="1" dirty="0">
                <a:solidFill>
                  <a:srgbClr val="000000"/>
                </a:solidFill>
                <a:latin typeface="Arial" panose="020B0604020202020204" pitchFamily="34" charset="0"/>
                <a:ea typeface="宋体" panose="02010600030101010101" pitchFamily="2" charset="-122"/>
              </a:rPr>
              <a:t>窗帘电机</a:t>
            </a:r>
          </a:p>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采用直流电机来控制窗帘的开合，可以按照需求控制开启的幅度。</a:t>
            </a:r>
          </a:p>
        </p:txBody>
      </p:sp>
      <p:pic>
        <p:nvPicPr>
          <p:cNvPr id="6" name="图片 5">
            <a:extLst>
              <a:ext uri="{FF2B5EF4-FFF2-40B4-BE49-F238E27FC236}">
                <a16:creationId xmlns:a16="http://schemas.microsoft.com/office/drawing/2014/main" id="{1A4E696C-C1C6-4FA1-8727-7FEB3CEE0156}"/>
              </a:ext>
            </a:extLst>
          </p:cNvPr>
          <p:cNvPicPr>
            <a:picLocks noChangeAspect="1"/>
          </p:cNvPicPr>
          <p:nvPr/>
        </p:nvPicPr>
        <p:blipFill>
          <a:blip r:embed="rId2"/>
          <a:stretch>
            <a:fillRect/>
          </a:stretch>
        </p:blipFill>
        <p:spPr>
          <a:xfrm>
            <a:off x="4223793" y="1500485"/>
            <a:ext cx="3476625" cy="2933700"/>
          </a:xfrm>
          <a:prstGeom prst="rect">
            <a:avLst/>
          </a:prstGeom>
        </p:spPr>
      </p:pic>
      <p:sp>
        <p:nvSpPr>
          <p:cNvPr id="7" name="文本框 6">
            <a:extLst>
              <a:ext uri="{FF2B5EF4-FFF2-40B4-BE49-F238E27FC236}">
                <a16:creationId xmlns:a16="http://schemas.microsoft.com/office/drawing/2014/main" id="{E046E62D-ABD8-4E4E-B55F-56B16B6981F7}"/>
              </a:ext>
            </a:extLst>
          </p:cNvPr>
          <p:cNvSpPr txBox="1"/>
          <p:nvPr/>
        </p:nvSpPr>
        <p:spPr>
          <a:xfrm>
            <a:off x="4511824" y="907832"/>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执行机构</a:t>
            </a:r>
            <a:endParaRPr lang="zh-CN" altLang="en-US"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9603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24EE4B-44E1-4647-96EB-B009EFDE43F4}"/>
              </a:ext>
            </a:extLst>
          </p:cNvPr>
          <p:cNvSpPr txBox="1"/>
          <p:nvPr/>
        </p:nvSpPr>
        <p:spPr>
          <a:xfrm>
            <a:off x="1524000" y="4797152"/>
            <a:ext cx="9144000" cy="1261884"/>
          </a:xfrm>
          <a:prstGeom prst="rect">
            <a:avLst/>
          </a:prstGeom>
          <a:noFill/>
        </p:spPr>
        <p:txBody>
          <a:bodyPr wrap="square">
            <a:spAutoFit/>
          </a:bodyPr>
          <a:lstStyle/>
          <a:p>
            <a:pPr algn="ctr" fontAlgn="base">
              <a:spcBef>
                <a:spcPct val="0"/>
              </a:spcBef>
              <a:spcAft>
                <a:spcPct val="0"/>
              </a:spcAft>
            </a:pPr>
            <a:r>
              <a:rPr lang="en-US" altLang="zh-CN" sz="2800" b="1" dirty="0">
                <a:solidFill>
                  <a:srgbClr val="000000"/>
                </a:solidFill>
                <a:latin typeface="Arial" panose="020B0604020202020204" pitchFamily="34" charset="0"/>
                <a:ea typeface="宋体" panose="02010600030101010101" pitchFamily="2" charset="-122"/>
              </a:rPr>
              <a:t>LED</a:t>
            </a:r>
            <a:r>
              <a:rPr lang="zh-CN" altLang="en-US" sz="2800" b="1" dirty="0">
                <a:solidFill>
                  <a:srgbClr val="000000"/>
                </a:solidFill>
                <a:latin typeface="Arial" panose="020B0604020202020204" pitchFamily="34" charset="0"/>
                <a:ea typeface="宋体" panose="02010600030101010101" pitchFamily="2" charset="-122"/>
              </a:rPr>
              <a:t>灯</a:t>
            </a:r>
          </a:p>
          <a:p>
            <a:pPr fontAlgn="base">
              <a:spcBef>
                <a:spcPct val="0"/>
              </a:spcBef>
              <a:spcAft>
                <a:spcPct val="0"/>
              </a:spcAft>
            </a:pPr>
            <a:r>
              <a:rPr lang="zh-CN" altLang="en-US" sz="2400" dirty="0">
                <a:solidFill>
                  <a:srgbClr val="000000"/>
                </a:solidFill>
                <a:latin typeface="Arial" panose="020B0604020202020204" pitchFamily="34" charset="0"/>
                <a:ea typeface="宋体" panose="02010600030101010101" pitchFamily="2" charset="-122"/>
              </a:rPr>
              <a:t>       拥有三路独立的红、绿、蓝</a:t>
            </a:r>
            <a:r>
              <a:rPr lang="en-US" altLang="zh-CN" sz="2400" dirty="0">
                <a:solidFill>
                  <a:srgbClr val="000000"/>
                </a:solidFill>
                <a:latin typeface="Arial" panose="020B0604020202020204" pitchFamily="34" charset="0"/>
                <a:ea typeface="宋体" panose="02010600030101010101" pitchFamily="2" charset="-122"/>
              </a:rPr>
              <a:t>LED</a:t>
            </a:r>
            <a:r>
              <a:rPr lang="zh-CN" altLang="en-US" sz="2400" dirty="0">
                <a:solidFill>
                  <a:srgbClr val="000000"/>
                </a:solidFill>
                <a:latin typeface="Arial" panose="020B0604020202020204" pitchFamily="34" charset="0"/>
                <a:ea typeface="宋体" panose="02010600030101010101" pitchFamily="2" charset="-122"/>
              </a:rPr>
              <a:t>灯，可以通过</a:t>
            </a:r>
            <a:r>
              <a:rPr lang="en-US" altLang="zh-CN" sz="2400" dirty="0">
                <a:solidFill>
                  <a:srgbClr val="000000"/>
                </a:solidFill>
                <a:latin typeface="Arial" panose="020B0604020202020204" pitchFamily="34" charset="0"/>
                <a:ea typeface="宋体" panose="02010600030101010101" pitchFamily="2" charset="-122"/>
              </a:rPr>
              <a:t>PWM</a:t>
            </a:r>
            <a:r>
              <a:rPr lang="zh-CN" altLang="en-US" sz="2400" dirty="0">
                <a:solidFill>
                  <a:srgbClr val="000000"/>
                </a:solidFill>
                <a:latin typeface="Arial" panose="020B0604020202020204" pitchFamily="34" charset="0"/>
                <a:ea typeface="宋体" panose="02010600030101010101" pitchFamily="2" charset="-122"/>
              </a:rPr>
              <a:t>调制的方式对每一路</a:t>
            </a:r>
            <a:r>
              <a:rPr lang="en-US" altLang="zh-CN" sz="2400" dirty="0">
                <a:solidFill>
                  <a:srgbClr val="000000"/>
                </a:solidFill>
                <a:latin typeface="Arial" panose="020B0604020202020204" pitchFamily="34" charset="0"/>
                <a:ea typeface="宋体" panose="02010600030101010101" pitchFamily="2" charset="-122"/>
              </a:rPr>
              <a:t>LED</a:t>
            </a:r>
            <a:r>
              <a:rPr lang="zh-CN" altLang="en-US" sz="2400" dirty="0">
                <a:solidFill>
                  <a:srgbClr val="000000"/>
                </a:solidFill>
                <a:latin typeface="Arial" panose="020B0604020202020204" pitchFamily="34" charset="0"/>
                <a:ea typeface="宋体" panose="02010600030101010101" pitchFamily="2" charset="-122"/>
              </a:rPr>
              <a:t>灯进行调光以及合成不同色彩。</a:t>
            </a:r>
          </a:p>
        </p:txBody>
      </p:sp>
      <p:pic>
        <p:nvPicPr>
          <p:cNvPr id="4" name="图片 3">
            <a:extLst>
              <a:ext uri="{FF2B5EF4-FFF2-40B4-BE49-F238E27FC236}">
                <a16:creationId xmlns:a16="http://schemas.microsoft.com/office/drawing/2014/main" id="{18492779-F936-4CCB-B935-30E6A512506D}"/>
              </a:ext>
            </a:extLst>
          </p:cNvPr>
          <p:cNvPicPr>
            <a:picLocks noChangeAspect="1"/>
          </p:cNvPicPr>
          <p:nvPr/>
        </p:nvPicPr>
        <p:blipFill>
          <a:blip r:embed="rId2"/>
          <a:stretch>
            <a:fillRect/>
          </a:stretch>
        </p:blipFill>
        <p:spPr>
          <a:xfrm>
            <a:off x="3957085" y="1772817"/>
            <a:ext cx="3810000" cy="2695575"/>
          </a:xfrm>
          <a:prstGeom prst="rect">
            <a:avLst/>
          </a:prstGeom>
        </p:spPr>
      </p:pic>
      <p:sp>
        <p:nvSpPr>
          <p:cNvPr id="5" name="文本框 4">
            <a:extLst>
              <a:ext uri="{FF2B5EF4-FFF2-40B4-BE49-F238E27FC236}">
                <a16:creationId xmlns:a16="http://schemas.microsoft.com/office/drawing/2014/main" id="{D9C1C9E1-7447-4105-96A0-4F2477353578}"/>
              </a:ext>
            </a:extLst>
          </p:cNvPr>
          <p:cNvSpPr txBox="1"/>
          <p:nvPr/>
        </p:nvSpPr>
        <p:spPr>
          <a:xfrm>
            <a:off x="4511824" y="907832"/>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执行机构</a:t>
            </a:r>
            <a:endParaRPr lang="zh-CN" altLang="en-US"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60363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E58751D-A554-4230-80A0-B50C7888D953}"/>
              </a:ext>
            </a:extLst>
          </p:cNvPr>
          <p:cNvSpPr/>
          <p:nvPr/>
        </p:nvSpPr>
        <p:spPr>
          <a:xfrm>
            <a:off x="3935760" y="2785460"/>
            <a:ext cx="4824536" cy="646331"/>
          </a:xfrm>
          <a:prstGeom prst="rect">
            <a:avLst/>
          </a:prstGeom>
        </p:spPr>
        <p:txBody>
          <a:bodyPr wrap="square">
            <a:spAutoFit/>
          </a:bodyPr>
          <a:lstStyle/>
          <a:p>
            <a:pPr fontAlgn="base">
              <a:spcBef>
                <a:spcPct val="0"/>
              </a:spcBef>
              <a:spcAft>
                <a:spcPct val="0"/>
              </a:spcAft>
            </a:pPr>
            <a:r>
              <a:rPr lang="en-US" altLang="zh-CN" sz="3600" b="1" dirty="0">
                <a:solidFill>
                  <a:srgbClr val="660066"/>
                </a:solidFill>
                <a:latin typeface="Arial" panose="020B0604020202020204" pitchFamily="34" charset="0"/>
                <a:ea typeface="隶书" panose="02010509060101010101" pitchFamily="1" charset="-122"/>
              </a:rPr>
              <a:t>3.4 Wi-Fi</a:t>
            </a:r>
            <a:r>
              <a:rPr lang="zh-CN" altLang="en-US" sz="3600" b="1" dirty="0">
                <a:solidFill>
                  <a:srgbClr val="660066"/>
                </a:solidFill>
                <a:latin typeface="Arial" panose="020B0604020202020204" pitchFamily="34" charset="0"/>
                <a:ea typeface="隶书" panose="02010509060101010101" pitchFamily="1" charset="-122"/>
              </a:rPr>
              <a:t>通信模块介绍</a:t>
            </a:r>
          </a:p>
        </p:txBody>
      </p:sp>
    </p:spTree>
    <p:extLst>
      <p:ext uri="{BB962C8B-B14F-4D97-AF65-F5344CB8AC3E}">
        <p14:creationId xmlns:p14="http://schemas.microsoft.com/office/powerpoint/2010/main" val="1347084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BA62D4-9449-4ABF-9D00-7E6DF8A63E9C}"/>
              </a:ext>
            </a:extLst>
          </p:cNvPr>
          <p:cNvSpPr txBox="1"/>
          <p:nvPr/>
        </p:nvSpPr>
        <p:spPr>
          <a:xfrm>
            <a:off x="1721768" y="1474619"/>
            <a:ext cx="8748464" cy="3908762"/>
          </a:xfrm>
          <a:prstGeom prst="rect">
            <a:avLst/>
          </a:prstGeom>
          <a:noFill/>
        </p:spPr>
        <p:txBody>
          <a:bodyPr wrap="square">
            <a:spAutoFit/>
          </a:bodyPr>
          <a:lstStyle/>
          <a:p>
            <a:pPr algn="ctr" fontAlgn="base">
              <a:spcBef>
                <a:spcPct val="0"/>
              </a:spcBef>
              <a:spcAft>
                <a:spcPct val="0"/>
              </a:spcAft>
            </a:pPr>
            <a:r>
              <a:rPr lang="en-US" altLang="zh-CN" sz="4000" dirty="0">
                <a:solidFill>
                  <a:srgbClr val="000000"/>
                </a:solidFill>
                <a:latin typeface="Arial" panose="020B0604020202020204" pitchFamily="34" charset="0"/>
                <a:ea typeface="宋体" panose="02010600030101010101" pitchFamily="2" charset="-122"/>
              </a:rPr>
              <a:t>Wi-Fi</a:t>
            </a:r>
            <a:r>
              <a:rPr lang="zh-CN" altLang="en-US" sz="4000" dirty="0">
                <a:solidFill>
                  <a:srgbClr val="000000"/>
                </a:solidFill>
                <a:latin typeface="Arial" panose="020B0604020202020204" pitchFamily="34" charset="0"/>
                <a:ea typeface="宋体" panose="02010600030101010101" pitchFamily="2" charset="-122"/>
              </a:rPr>
              <a:t>是什么</a:t>
            </a:r>
          </a:p>
          <a:p>
            <a:pPr marL="457200" indent="-457200" fontAlgn="base">
              <a:spcBef>
                <a:spcPct val="0"/>
              </a:spcBef>
              <a:spcAft>
                <a:spcPct val="0"/>
              </a:spcAft>
              <a:buFont typeface="Wingdings" panose="05000000000000000000" pitchFamily="2" charset="2"/>
              <a:buChar char="u"/>
            </a:pPr>
            <a:r>
              <a:rPr lang="en-US" altLang="zh-CN" sz="2600" dirty="0">
                <a:solidFill>
                  <a:srgbClr val="000000"/>
                </a:solidFill>
                <a:latin typeface="Arial" panose="020B0604020202020204" pitchFamily="34" charset="0"/>
                <a:ea typeface="宋体" panose="02010600030101010101" pitchFamily="2" charset="-122"/>
              </a:rPr>
              <a:t>Wi-Fi</a:t>
            </a:r>
            <a:r>
              <a:rPr lang="zh-CN" altLang="en-US" sz="2600" dirty="0">
                <a:solidFill>
                  <a:srgbClr val="000000"/>
                </a:solidFill>
                <a:latin typeface="Arial" panose="020B0604020202020204" pitchFamily="34" charset="0"/>
                <a:ea typeface="宋体" panose="02010600030101010101" pitchFamily="2" charset="-122"/>
              </a:rPr>
              <a:t>是无线保真的缩写，</a:t>
            </a:r>
            <a:r>
              <a:rPr lang="en-US" altLang="zh-CN" sz="2600" dirty="0">
                <a:solidFill>
                  <a:srgbClr val="000000"/>
                </a:solidFill>
                <a:latin typeface="Arial" panose="020B0604020202020204" pitchFamily="34" charset="0"/>
                <a:ea typeface="宋体" panose="02010600030101010101" pitchFamily="2" charset="-122"/>
              </a:rPr>
              <a:t>Wi-Fi</a:t>
            </a:r>
            <a:r>
              <a:rPr lang="zh-CN" altLang="en-US" sz="2600" dirty="0">
                <a:solidFill>
                  <a:srgbClr val="000000"/>
                </a:solidFill>
                <a:latin typeface="Arial" panose="020B0604020202020204" pitchFamily="34" charset="0"/>
                <a:ea typeface="宋体" panose="02010600030101010101" pitchFamily="2" charset="-122"/>
              </a:rPr>
              <a:t>的英文全称为</a:t>
            </a:r>
            <a:r>
              <a:rPr lang="en-US" altLang="zh-CN" sz="2600" dirty="0">
                <a:solidFill>
                  <a:srgbClr val="000000"/>
                </a:solidFill>
                <a:latin typeface="Arial" panose="020B0604020202020204" pitchFamily="34" charset="0"/>
                <a:ea typeface="宋体" panose="02010600030101010101" pitchFamily="2" charset="-122"/>
              </a:rPr>
              <a:t>wireless fidelity</a:t>
            </a:r>
            <a:r>
              <a:rPr lang="zh-CN" altLang="en-US" sz="2600" dirty="0">
                <a:solidFill>
                  <a:srgbClr val="000000"/>
                </a:solidFill>
                <a:latin typeface="Arial" panose="020B0604020202020204" pitchFamily="34" charset="0"/>
                <a:ea typeface="宋体" panose="02010600030101010101" pitchFamily="2" charset="-122"/>
              </a:rPr>
              <a:t>。</a:t>
            </a:r>
            <a:endParaRPr lang="en-US" altLang="zh-CN" sz="2600" dirty="0">
              <a:solidFill>
                <a:srgbClr val="000000"/>
              </a:solidFill>
              <a:latin typeface="Arial" panose="020B0604020202020204" pitchFamily="34" charset="0"/>
              <a:ea typeface="宋体" panose="02010600030101010101" pitchFamily="2" charset="-122"/>
            </a:endParaRPr>
          </a:p>
          <a:p>
            <a:pPr marL="457200" indent="-457200" fontAlgn="base">
              <a:spcBef>
                <a:spcPct val="0"/>
              </a:spcBef>
              <a:spcAft>
                <a:spcPct val="0"/>
              </a:spcAft>
              <a:buFont typeface="Wingdings" panose="05000000000000000000" pitchFamily="2" charset="2"/>
              <a:buChar char="u"/>
            </a:pPr>
            <a:r>
              <a:rPr lang="en-US" altLang="zh-CN" sz="2600" dirty="0">
                <a:solidFill>
                  <a:srgbClr val="000000"/>
                </a:solidFill>
                <a:latin typeface="Arial" panose="020B0604020202020204" pitchFamily="34" charset="0"/>
                <a:ea typeface="宋体" panose="02010600030101010101" pitchFamily="2" charset="-122"/>
              </a:rPr>
              <a:t>Wi-Fi</a:t>
            </a:r>
            <a:r>
              <a:rPr lang="zh-CN" altLang="en-US" sz="2600" dirty="0">
                <a:solidFill>
                  <a:srgbClr val="000000"/>
                </a:solidFill>
                <a:latin typeface="Arial" panose="020B0604020202020204" pitchFamily="34" charset="0"/>
                <a:ea typeface="宋体" panose="02010600030101010101" pitchFamily="2" charset="-122"/>
              </a:rPr>
              <a:t>是一种允许电子设备连接到一个无线局域网（</a:t>
            </a:r>
            <a:r>
              <a:rPr lang="en-US" altLang="zh-CN" sz="2600" dirty="0">
                <a:solidFill>
                  <a:srgbClr val="000000"/>
                </a:solidFill>
                <a:latin typeface="Arial" panose="020B0604020202020204" pitchFamily="34" charset="0"/>
                <a:ea typeface="宋体" panose="02010600030101010101" pitchFamily="2" charset="-122"/>
              </a:rPr>
              <a:t>WLAN</a:t>
            </a:r>
            <a:r>
              <a:rPr lang="zh-CN" altLang="en-US" sz="2600" dirty="0">
                <a:solidFill>
                  <a:srgbClr val="000000"/>
                </a:solidFill>
                <a:latin typeface="Arial" panose="020B0604020202020204" pitchFamily="34" charset="0"/>
                <a:ea typeface="宋体" panose="02010600030101010101" pitchFamily="2" charset="-122"/>
              </a:rPr>
              <a:t>）的技术，通常使用</a:t>
            </a:r>
            <a:r>
              <a:rPr lang="en-US" altLang="zh-CN" sz="2600" dirty="0">
                <a:solidFill>
                  <a:srgbClr val="000000"/>
                </a:solidFill>
                <a:latin typeface="Arial" panose="020B0604020202020204" pitchFamily="34" charset="0"/>
                <a:ea typeface="宋体" panose="02010600030101010101" pitchFamily="2" charset="-122"/>
              </a:rPr>
              <a:t>2.4G UHF</a:t>
            </a:r>
            <a:r>
              <a:rPr lang="zh-CN" altLang="en-US" sz="2600" dirty="0">
                <a:solidFill>
                  <a:srgbClr val="000000"/>
                </a:solidFill>
                <a:latin typeface="Arial" panose="020B0604020202020204" pitchFamily="34" charset="0"/>
                <a:ea typeface="宋体" panose="02010600030101010101" pitchFamily="2" charset="-122"/>
              </a:rPr>
              <a:t>或</a:t>
            </a:r>
            <a:r>
              <a:rPr lang="en-US" altLang="zh-CN" sz="2600" dirty="0">
                <a:solidFill>
                  <a:srgbClr val="000000"/>
                </a:solidFill>
                <a:latin typeface="Arial" panose="020B0604020202020204" pitchFamily="34" charset="0"/>
                <a:ea typeface="宋体" panose="02010600030101010101" pitchFamily="2" charset="-122"/>
              </a:rPr>
              <a:t>5G SHF ISM</a:t>
            </a:r>
            <a:r>
              <a:rPr lang="zh-CN" altLang="en-US" sz="2600" dirty="0">
                <a:solidFill>
                  <a:srgbClr val="000000"/>
                </a:solidFill>
                <a:latin typeface="Arial" panose="020B0604020202020204" pitchFamily="34" charset="0"/>
                <a:ea typeface="宋体" panose="02010600030101010101" pitchFamily="2" charset="-122"/>
              </a:rPr>
              <a:t>射频频段。</a:t>
            </a:r>
            <a:endParaRPr lang="en-US" altLang="zh-CN" sz="2600" dirty="0">
              <a:solidFill>
                <a:srgbClr val="000000"/>
              </a:solidFill>
              <a:latin typeface="Arial" panose="020B0604020202020204" pitchFamily="34" charset="0"/>
              <a:ea typeface="宋体" panose="02010600030101010101" pitchFamily="2" charset="-122"/>
            </a:endParaRPr>
          </a:p>
          <a:p>
            <a:pPr marL="457200" indent="-457200" fontAlgn="base">
              <a:spcBef>
                <a:spcPct val="0"/>
              </a:spcBef>
              <a:spcAft>
                <a:spcPct val="0"/>
              </a:spcAft>
              <a:buFont typeface="Wingdings" panose="05000000000000000000" pitchFamily="2" charset="2"/>
              <a:buChar char="u"/>
            </a:pPr>
            <a:r>
              <a:rPr lang="en-US" altLang="zh-CN" sz="2600" dirty="0">
                <a:solidFill>
                  <a:srgbClr val="000000"/>
                </a:solidFill>
                <a:latin typeface="Arial" panose="020B0604020202020204" pitchFamily="34" charset="0"/>
                <a:ea typeface="宋体" panose="02010600030101010101" pitchFamily="2" charset="-122"/>
              </a:rPr>
              <a:t>Wi-Fi</a:t>
            </a:r>
            <a:r>
              <a:rPr lang="zh-CN" altLang="en-US" sz="2600" dirty="0">
                <a:solidFill>
                  <a:srgbClr val="000000"/>
                </a:solidFill>
                <a:latin typeface="Arial" panose="020B0604020202020204" pitchFamily="34" charset="0"/>
                <a:ea typeface="宋体" panose="02010600030101010101" pitchFamily="2" charset="-122"/>
              </a:rPr>
              <a:t>是一个无线网络通信技术的品牌，由</a:t>
            </a:r>
            <a:r>
              <a:rPr lang="en-US" altLang="zh-CN" sz="2600" dirty="0">
                <a:solidFill>
                  <a:srgbClr val="000000"/>
                </a:solidFill>
                <a:latin typeface="Arial" panose="020B0604020202020204" pitchFamily="34" charset="0"/>
                <a:ea typeface="宋体" panose="02010600030101010101" pitchFamily="2" charset="-122"/>
              </a:rPr>
              <a:t>Wi-Fi</a:t>
            </a:r>
            <a:r>
              <a:rPr lang="zh-CN" altLang="en-US" sz="2600" dirty="0">
                <a:solidFill>
                  <a:srgbClr val="000000"/>
                </a:solidFill>
                <a:latin typeface="Arial" panose="020B0604020202020204" pitchFamily="34" charset="0"/>
                <a:ea typeface="宋体" panose="02010600030101010101" pitchFamily="2" charset="-122"/>
              </a:rPr>
              <a:t>联盟所持有。目的是改善基于</a:t>
            </a:r>
            <a:r>
              <a:rPr lang="en-US" altLang="zh-CN" sz="2600" dirty="0">
                <a:solidFill>
                  <a:srgbClr val="000000"/>
                </a:solidFill>
                <a:latin typeface="Arial" panose="020B0604020202020204" pitchFamily="34" charset="0"/>
                <a:ea typeface="宋体" panose="02010600030101010101" pitchFamily="2" charset="-122"/>
              </a:rPr>
              <a:t>IEEE 802.11</a:t>
            </a:r>
            <a:r>
              <a:rPr lang="zh-CN" altLang="en-US" sz="2600" dirty="0">
                <a:solidFill>
                  <a:srgbClr val="000000"/>
                </a:solidFill>
                <a:latin typeface="Arial" panose="020B0604020202020204" pitchFamily="34" charset="0"/>
                <a:ea typeface="宋体" panose="02010600030101010101" pitchFamily="2" charset="-122"/>
              </a:rPr>
              <a:t>标准的无线网路产品之间的互通性。</a:t>
            </a:r>
            <a:endParaRPr lang="zh-CN" altLang="en-US" sz="2800"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3017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7F70D03-E1CE-4E5A-B8D6-205EAB673745}"/>
              </a:ext>
            </a:extLst>
          </p:cNvPr>
          <p:cNvSpPr txBox="1"/>
          <p:nvPr/>
        </p:nvSpPr>
        <p:spPr>
          <a:xfrm>
            <a:off x="1524000" y="1194718"/>
            <a:ext cx="9145016" cy="2308324"/>
          </a:xfrm>
          <a:prstGeom prst="rect">
            <a:avLst/>
          </a:prstGeom>
          <a:noFill/>
        </p:spPr>
        <p:txBody>
          <a:bodyPr wrap="square">
            <a:spAutoFit/>
          </a:bodyPr>
          <a:lstStyle/>
          <a:p>
            <a:pPr algn="ctr" fontAlgn="base">
              <a:spcBef>
                <a:spcPct val="0"/>
              </a:spcBef>
              <a:spcAft>
                <a:spcPct val="0"/>
              </a:spcAft>
            </a:pPr>
            <a:r>
              <a:rPr lang="zh-CN" altLang="en-US" sz="4000" dirty="0">
                <a:solidFill>
                  <a:srgbClr val="000000"/>
                </a:solidFill>
                <a:latin typeface="Arial" panose="020B0604020202020204" pitchFamily="34" charset="0"/>
                <a:ea typeface="宋体" panose="02010600030101010101" pitchFamily="2" charset="-122"/>
              </a:rPr>
              <a:t>为什么用</a:t>
            </a:r>
            <a:r>
              <a:rPr lang="en-US" altLang="zh-CN" sz="4000" dirty="0">
                <a:solidFill>
                  <a:srgbClr val="000000"/>
                </a:solidFill>
                <a:latin typeface="Arial" panose="020B0604020202020204" pitchFamily="34" charset="0"/>
                <a:ea typeface="宋体" panose="02010600030101010101" pitchFamily="2" charset="-122"/>
              </a:rPr>
              <a:t>Wi-Fi</a:t>
            </a:r>
          </a:p>
          <a:p>
            <a:pPr marL="457200" indent="-457200" fontAlgn="base">
              <a:spcBef>
                <a:spcPct val="0"/>
              </a:spcBef>
              <a:spcAft>
                <a:spcPct val="0"/>
              </a:spcAft>
              <a:buFont typeface="Wingdings" panose="05000000000000000000" pitchFamily="2" charset="2"/>
              <a:buChar char="u"/>
            </a:pPr>
            <a:r>
              <a:rPr lang="zh-CN" altLang="en-US" sz="2600" dirty="0">
                <a:solidFill>
                  <a:srgbClr val="000000"/>
                </a:solidFill>
                <a:latin typeface="Arial" panose="020B0604020202020204" pitchFamily="34" charset="0"/>
                <a:ea typeface="宋体" panose="02010600030101010101" pitchFamily="2" charset="-122"/>
              </a:rPr>
              <a:t>无线电波的覆盖范围广。可以实现较大区域的覆盖。</a:t>
            </a:r>
            <a:endParaRPr lang="en-US" altLang="zh-CN" sz="2600" dirty="0">
              <a:solidFill>
                <a:srgbClr val="000000"/>
              </a:solidFill>
              <a:latin typeface="Arial" panose="020B0604020202020204" pitchFamily="34" charset="0"/>
              <a:ea typeface="宋体" panose="02010600030101010101" pitchFamily="2" charset="-122"/>
            </a:endParaRPr>
          </a:p>
          <a:p>
            <a:pPr marL="457200" indent="-457200" fontAlgn="base">
              <a:spcBef>
                <a:spcPct val="0"/>
              </a:spcBef>
              <a:spcAft>
                <a:spcPct val="0"/>
              </a:spcAft>
              <a:buFont typeface="Wingdings" panose="05000000000000000000" pitchFamily="2" charset="2"/>
              <a:buChar char="u"/>
            </a:pPr>
            <a:r>
              <a:rPr lang="zh-CN" altLang="en-US" sz="2600" dirty="0">
                <a:solidFill>
                  <a:srgbClr val="000000"/>
                </a:solidFill>
                <a:latin typeface="Arial" panose="020B0604020202020204" pitchFamily="34" charset="0"/>
                <a:ea typeface="宋体" panose="02010600030101010101" pitchFamily="2" charset="-122"/>
              </a:rPr>
              <a:t>传输速度比较快，符合个人和社会信息化的需求。</a:t>
            </a:r>
            <a:endParaRPr lang="en-US" altLang="zh-CN" sz="2600" dirty="0">
              <a:solidFill>
                <a:srgbClr val="000000"/>
              </a:solidFill>
              <a:latin typeface="Arial" panose="020B0604020202020204" pitchFamily="34" charset="0"/>
              <a:ea typeface="宋体" panose="02010600030101010101" pitchFamily="2" charset="-122"/>
            </a:endParaRPr>
          </a:p>
          <a:p>
            <a:pPr marL="457200" indent="-457200" fontAlgn="base">
              <a:spcBef>
                <a:spcPct val="0"/>
              </a:spcBef>
              <a:spcAft>
                <a:spcPct val="0"/>
              </a:spcAft>
              <a:buFont typeface="Wingdings" panose="05000000000000000000" pitchFamily="2" charset="2"/>
              <a:buChar char="u"/>
            </a:pPr>
            <a:r>
              <a:rPr lang="zh-CN" altLang="en-US" sz="2600" dirty="0">
                <a:solidFill>
                  <a:srgbClr val="000000"/>
                </a:solidFill>
                <a:latin typeface="Arial" panose="020B0604020202020204" pitchFamily="34" charset="0"/>
                <a:ea typeface="宋体" panose="02010600030101010101" pitchFamily="2" charset="-122"/>
              </a:rPr>
              <a:t>无须布线。</a:t>
            </a:r>
            <a:r>
              <a:rPr lang="en-US" altLang="zh-CN" sz="2600" dirty="0">
                <a:solidFill>
                  <a:srgbClr val="000000"/>
                </a:solidFill>
                <a:latin typeface="Arial" panose="020B0604020202020204" pitchFamily="34" charset="0"/>
                <a:ea typeface="宋体" panose="02010600030101010101" pitchFamily="2" charset="-122"/>
              </a:rPr>
              <a:t>Wi-Fi</a:t>
            </a:r>
            <a:r>
              <a:rPr lang="zh-CN" altLang="en-US" sz="2600" dirty="0">
                <a:solidFill>
                  <a:srgbClr val="000000"/>
                </a:solidFill>
                <a:latin typeface="Arial" panose="020B0604020202020204" pitchFamily="34" charset="0"/>
                <a:ea typeface="宋体" panose="02010600030101010101" pitchFamily="2" charset="-122"/>
              </a:rPr>
              <a:t>最主要的优势在于不需要布线，可以不受布线条件的限制。</a:t>
            </a:r>
          </a:p>
        </p:txBody>
      </p:sp>
      <p:pic>
        <p:nvPicPr>
          <p:cNvPr id="4" name="图片 3">
            <a:extLst>
              <a:ext uri="{FF2B5EF4-FFF2-40B4-BE49-F238E27FC236}">
                <a16:creationId xmlns:a16="http://schemas.microsoft.com/office/drawing/2014/main" id="{BF68C8AE-95E8-4494-B03B-569BA29E3CA2}"/>
              </a:ext>
            </a:extLst>
          </p:cNvPr>
          <p:cNvPicPr>
            <a:picLocks noChangeAspect="1"/>
          </p:cNvPicPr>
          <p:nvPr/>
        </p:nvPicPr>
        <p:blipFill>
          <a:blip r:embed="rId2"/>
          <a:stretch>
            <a:fillRect/>
          </a:stretch>
        </p:blipFill>
        <p:spPr>
          <a:xfrm>
            <a:off x="4871864" y="4077072"/>
            <a:ext cx="2544039" cy="2160240"/>
          </a:xfrm>
          <a:prstGeom prst="rect">
            <a:avLst/>
          </a:prstGeom>
        </p:spPr>
      </p:pic>
    </p:spTree>
    <p:extLst>
      <p:ext uri="{BB962C8B-B14F-4D97-AF65-F5344CB8AC3E}">
        <p14:creationId xmlns:p14="http://schemas.microsoft.com/office/powerpoint/2010/main" val="3759547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825E4D6-7D11-4E1D-9FAF-43C11BC45368}"/>
              </a:ext>
            </a:extLst>
          </p:cNvPr>
          <p:cNvSpPr txBox="1"/>
          <p:nvPr/>
        </p:nvSpPr>
        <p:spPr>
          <a:xfrm>
            <a:off x="1524000" y="1052736"/>
            <a:ext cx="8964488" cy="2708434"/>
          </a:xfrm>
          <a:prstGeom prst="rect">
            <a:avLst/>
          </a:prstGeom>
          <a:noFill/>
        </p:spPr>
        <p:txBody>
          <a:bodyPr wrap="square">
            <a:spAutoFit/>
          </a:bodyPr>
          <a:lstStyle/>
          <a:p>
            <a:pPr algn="ctr" fontAlgn="base">
              <a:spcBef>
                <a:spcPct val="0"/>
              </a:spcBef>
              <a:spcAft>
                <a:spcPct val="0"/>
              </a:spcAft>
            </a:pPr>
            <a:r>
              <a:rPr lang="zh-CN" altLang="en-US" sz="4000" dirty="0">
                <a:solidFill>
                  <a:srgbClr val="000000"/>
                </a:solidFill>
                <a:latin typeface="Arial" panose="020B0604020202020204" pitchFamily="34" charset="0"/>
                <a:ea typeface="宋体" panose="02010600030101010101" pitchFamily="2" charset="-122"/>
              </a:rPr>
              <a:t>什么是</a:t>
            </a:r>
            <a:r>
              <a:rPr lang="en-US" altLang="zh-CN" sz="4000" dirty="0">
                <a:solidFill>
                  <a:srgbClr val="000000"/>
                </a:solidFill>
                <a:latin typeface="Arial" panose="020B0604020202020204" pitchFamily="34" charset="0"/>
                <a:ea typeface="宋体" panose="02010600030101010101" pitchFamily="2" charset="-122"/>
              </a:rPr>
              <a:t>Wi-Fi</a:t>
            </a:r>
            <a:r>
              <a:rPr lang="zh-CN" altLang="en-US" sz="4000" dirty="0">
                <a:solidFill>
                  <a:srgbClr val="000000"/>
                </a:solidFill>
                <a:latin typeface="Arial" panose="020B0604020202020204" pitchFamily="34" charset="0"/>
                <a:ea typeface="宋体" panose="02010600030101010101" pitchFamily="2" charset="-122"/>
              </a:rPr>
              <a:t>模块</a:t>
            </a:r>
            <a:endParaRPr lang="en-US" altLang="zh-CN" sz="4000" dirty="0">
              <a:solidFill>
                <a:srgbClr val="000000"/>
              </a:solidFill>
              <a:latin typeface="Arial" panose="020B0604020202020204" pitchFamily="34" charset="0"/>
              <a:ea typeface="宋体" panose="02010600030101010101" pitchFamily="2" charset="-122"/>
            </a:endParaRPr>
          </a:p>
          <a:p>
            <a:pPr marL="457200" indent="-457200" fontAlgn="base">
              <a:spcBef>
                <a:spcPct val="0"/>
              </a:spcBef>
              <a:spcAft>
                <a:spcPct val="0"/>
              </a:spcAft>
              <a:buFont typeface="Wingdings" panose="05000000000000000000" pitchFamily="2" charset="2"/>
              <a:buChar char="u"/>
            </a:pPr>
            <a:r>
              <a:rPr lang="en-US" altLang="zh-CN" sz="2600" dirty="0">
                <a:solidFill>
                  <a:srgbClr val="000000"/>
                </a:solidFill>
                <a:latin typeface="Arial" panose="020B0604020202020204" pitchFamily="34" charset="0"/>
                <a:ea typeface="宋体" panose="02010600030101010101" pitchFamily="2" charset="-122"/>
              </a:rPr>
              <a:t>Wi-Fi</a:t>
            </a:r>
            <a:r>
              <a:rPr lang="zh-CN" altLang="en-US" sz="2600" dirty="0">
                <a:solidFill>
                  <a:srgbClr val="000000"/>
                </a:solidFill>
                <a:latin typeface="Arial" panose="020B0604020202020204" pitchFamily="34" charset="0"/>
                <a:ea typeface="宋体" panose="02010600030101010101" pitchFamily="2" charset="-122"/>
              </a:rPr>
              <a:t>模块内置无线网协议</a:t>
            </a:r>
            <a:r>
              <a:rPr lang="en-US" altLang="zh-CN" sz="2600" dirty="0">
                <a:solidFill>
                  <a:srgbClr val="000000"/>
                </a:solidFill>
                <a:latin typeface="Arial" panose="020B0604020202020204" pitchFamily="34" charset="0"/>
                <a:ea typeface="宋体" panose="02010600030101010101" pitchFamily="2" charset="-122"/>
              </a:rPr>
              <a:t>IEEE802.11b.g.n</a:t>
            </a:r>
            <a:r>
              <a:rPr lang="zh-CN" altLang="en-US" sz="2600" dirty="0">
                <a:solidFill>
                  <a:srgbClr val="000000"/>
                </a:solidFill>
                <a:latin typeface="Arial" panose="020B0604020202020204" pitchFamily="34" charset="0"/>
                <a:ea typeface="宋体" panose="02010600030101010101" pitchFamily="2" charset="-122"/>
              </a:rPr>
              <a:t>协议以及</a:t>
            </a:r>
            <a:r>
              <a:rPr lang="en-US" altLang="zh-CN" sz="2600" dirty="0">
                <a:solidFill>
                  <a:srgbClr val="000000"/>
                </a:solidFill>
                <a:latin typeface="Arial" panose="020B0604020202020204" pitchFamily="34" charset="0"/>
                <a:ea typeface="宋体" panose="02010600030101010101" pitchFamily="2" charset="-122"/>
              </a:rPr>
              <a:t>TCP/P</a:t>
            </a:r>
            <a:r>
              <a:rPr lang="zh-CN" altLang="en-US" sz="2600" dirty="0">
                <a:solidFill>
                  <a:srgbClr val="000000"/>
                </a:solidFill>
                <a:latin typeface="Arial" panose="020B0604020202020204" pitchFamily="34" charset="0"/>
                <a:ea typeface="宋体" panose="02010600030101010101" pitchFamily="2" charset="-122"/>
              </a:rPr>
              <a:t>协议栈。</a:t>
            </a:r>
            <a:endParaRPr lang="en-US" altLang="zh-CN" sz="2600" dirty="0">
              <a:solidFill>
                <a:srgbClr val="000000"/>
              </a:solidFill>
              <a:latin typeface="Arial" panose="020B0604020202020204" pitchFamily="34" charset="0"/>
              <a:ea typeface="宋体" panose="02010600030101010101" pitchFamily="2" charset="-122"/>
            </a:endParaRPr>
          </a:p>
          <a:p>
            <a:pPr marL="457200" indent="-457200" fontAlgn="base">
              <a:spcBef>
                <a:spcPct val="0"/>
              </a:spcBef>
              <a:spcAft>
                <a:spcPct val="0"/>
              </a:spcAft>
              <a:buFont typeface="Wingdings" panose="05000000000000000000" pitchFamily="2" charset="2"/>
              <a:buChar char="u"/>
            </a:pPr>
            <a:r>
              <a:rPr lang="zh-CN" altLang="en-US" sz="2600" dirty="0">
                <a:solidFill>
                  <a:srgbClr val="000000"/>
                </a:solidFill>
                <a:latin typeface="Arial" panose="020B0604020202020204" pitchFamily="34" charset="0"/>
                <a:ea typeface="宋体" panose="02010600030101010101" pitchFamily="2" charset="-122"/>
              </a:rPr>
              <a:t>传统的硬件设备嵌入</a:t>
            </a:r>
            <a:r>
              <a:rPr lang="en-US" altLang="zh-CN" sz="2600" dirty="0">
                <a:solidFill>
                  <a:srgbClr val="000000"/>
                </a:solidFill>
                <a:latin typeface="Arial" panose="020B0604020202020204" pitchFamily="34" charset="0"/>
                <a:ea typeface="宋体" panose="02010600030101010101" pitchFamily="2" charset="-122"/>
              </a:rPr>
              <a:t>Wi-F</a:t>
            </a:r>
            <a:r>
              <a:rPr lang="zh-CN" altLang="en-US" sz="2600" dirty="0">
                <a:solidFill>
                  <a:srgbClr val="000000"/>
                </a:solidFill>
                <a:latin typeface="Arial" panose="020B0604020202020204" pitchFamily="34" charset="0"/>
                <a:ea typeface="宋体" panose="02010600030101010101" pitchFamily="2" charset="-122"/>
              </a:rPr>
              <a:t>模块可以直接利用</a:t>
            </a:r>
            <a:r>
              <a:rPr lang="en-US" altLang="zh-CN" sz="2600" dirty="0">
                <a:solidFill>
                  <a:srgbClr val="000000"/>
                </a:solidFill>
                <a:latin typeface="Arial" panose="020B0604020202020204" pitchFamily="34" charset="0"/>
                <a:ea typeface="宋体" panose="02010600030101010101" pitchFamily="2" charset="-122"/>
              </a:rPr>
              <a:t>Wi-Fi</a:t>
            </a:r>
            <a:r>
              <a:rPr lang="zh-CN" altLang="en-US" sz="2600" dirty="0">
                <a:solidFill>
                  <a:srgbClr val="000000"/>
                </a:solidFill>
                <a:latin typeface="Arial" panose="020B0604020202020204" pitchFamily="34" charset="0"/>
                <a:ea typeface="宋体" panose="02010600030101010101" pitchFamily="2" charset="-122"/>
              </a:rPr>
              <a:t>联入互联网，是实现无线智能家居、</a:t>
            </a:r>
            <a:r>
              <a:rPr lang="en-US" altLang="zh-CN" sz="2600" dirty="0">
                <a:solidFill>
                  <a:srgbClr val="000000"/>
                </a:solidFill>
                <a:latin typeface="Arial" panose="020B0604020202020204" pitchFamily="34" charset="0"/>
                <a:ea typeface="宋体" panose="02010600030101010101" pitchFamily="2" charset="-122"/>
              </a:rPr>
              <a:t>M2M</a:t>
            </a:r>
            <a:r>
              <a:rPr lang="zh-CN" altLang="en-US" sz="2600" dirty="0">
                <a:solidFill>
                  <a:srgbClr val="000000"/>
                </a:solidFill>
                <a:latin typeface="Arial" panose="020B0604020202020204" pitchFamily="34" charset="0"/>
                <a:ea typeface="宋体" panose="02010600030101010101" pitchFamily="2" charset="-122"/>
              </a:rPr>
              <a:t>等物联网应用的重要组成部分。</a:t>
            </a:r>
          </a:p>
        </p:txBody>
      </p:sp>
      <p:pic>
        <p:nvPicPr>
          <p:cNvPr id="4" name="图片 3">
            <a:extLst>
              <a:ext uri="{FF2B5EF4-FFF2-40B4-BE49-F238E27FC236}">
                <a16:creationId xmlns:a16="http://schemas.microsoft.com/office/drawing/2014/main" id="{66F55C14-1180-4FBE-968B-C1E9BD34F4D3}"/>
              </a:ext>
            </a:extLst>
          </p:cNvPr>
          <p:cNvPicPr>
            <a:picLocks noChangeAspect="1"/>
          </p:cNvPicPr>
          <p:nvPr/>
        </p:nvPicPr>
        <p:blipFill>
          <a:blip r:embed="rId2"/>
          <a:stretch>
            <a:fillRect/>
          </a:stretch>
        </p:blipFill>
        <p:spPr>
          <a:xfrm>
            <a:off x="1524000" y="4077072"/>
            <a:ext cx="9144000" cy="2396636"/>
          </a:xfrm>
          <a:prstGeom prst="rect">
            <a:avLst/>
          </a:prstGeom>
        </p:spPr>
      </p:pic>
    </p:spTree>
    <p:extLst>
      <p:ext uri="{BB962C8B-B14F-4D97-AF65-F5344CB8AC3E}">
        <p14:creationId xmlns:p14="http://schemas.microsoft.com/office/powerpoint/2010/main" val="123425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E0A7979-4550-4606-A777-2ECEB41CB495}"/>
              </a:ext>
            </a:extLst>
          </p:cNvPr>
          <p:cNvPicPr>
            <a:picLocks noChangeAspect="1"/>
          </p:cNvPicPr>
          <p:nvPr/>
        </p:nvPicPr>
        <p:blipFill>
          <a:blip r:embed="rId3"/>
          <a:stretch>
            <a:fillRect/>
          </a:stretch>
        </p:blipFill>
        <p:spPr>
          <a:xfrm>
            <a:off x="1852252" y="754335"/>
            <a:ext cx="8583473" cy="5060928"/>
          </a:xfrm>
          <a:prstGeom prst="rect">
            <a:avLst/>
          </a:prstGeom>
        </p:spPr>
      </p:pic>
      <p:sp>
        <p:nvSpPr>
          <p:cNvPr id="5" name="文本框 4">
            <a:extLst>
              <a:ext uri="{FF2B5EF4-FFF2-40B4-BE49-F238E27FC236}">
                <a16:creationId xmlns:a16="http://schemas.microsoft.com/office/drawing/2014/main" id="{E49FAABE-D973-48E2-9590-C3D0FA7A34A0}"/>
              </a:ext>
            </a:extLst>
          </p:cNvPr>
          <p:cNvSpPr txBox="1"/>
          <p:nvPr/>
        </p:nvSpPr>
        <p:spPr>
          <a:xfrm>
            <a:off x="5286164" y="5229200"/>
            <a:ext cx="1835696" cy="400110"/>
          </a:xfrm>
          <a:prstGeom prst="rect">
            <a:avLst/>
          </a:prstGeom>
          <a:noFill/>
        </p:spPr>
        <p:txBody>
          <a:bodyPr wrap="square">
            <a:spAutoFit/>
          </a:bodyPr>
          <a:lstStyle/>
          <a:p>
            <a:pPr fontAlgn="base">
              <a:spcBef>
                <a:spcPct val="0"/>
              </a:spcBef>
              <a:spcAft>
                <a:spcPct val="0"/>
              </a:spcAft>
            </a:pPr>
            <a:r>
              <a:rPr lang="zh-CN" altLang="en-US" sz="2000" b="1" dirty="0">
                <a:solidFill>
                  <a:srgbClr val="000000"/>
                </a:solidFill>
                <a:latin typeface="Arial" panose="020B0604020202020204" pitchFamily="34" charset="0"/>
                <a:ea typeface="宋体" panose="02010600030101010101" pitchFamily="2" charset="-122"/>
              </a:rPr>
              <a:t>硬件系统构成</a:t>
            </a:r>
          </a:p>
        </p:txBody>
      </p:sp>
      <p:sp>
        <p:nvSpPr>
          <p:cNvPr id="7" name="文本框 6">
            <a:extLst>
              <a:ext uri="{FF2B5EF4-FFF2-40B4-BE49-F238E27FC236}">
                <a16:creationId xmlns:a16="http://schemas.microsoft.com/office/drawing/2014/main" id="{C461DFF6-F348-4D52-86D6-48B251DDAD41}"/>
              </a:ext>
            </a:extLst>
          </p:cNvPr>
          <p:cNvSpPr txBox="1"/>
          <p:nvPr/>
        </p:nvSpPr>
        <p:spPr>
          <a:xfrm>
            <a:off x="1787504" y="5815264"/>
            <a:ext cx="8712968" cy="1015663"/>
          </a:xfrm>
          <a:prstGeom prst="rect">
            <a:avLst/>
          </a:prstGeom>
          <a:noFill/>
        </p:spPr>
        <p:txBody>
          <a:bodyPr wrap="square">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anose="02010600030101010101" pitchFamily="2" charset="-122"/>
              </a:rPr>
              <a:t>       </a:t>
            </a:r>
            <a:r>
              <a:rPr lang="zh-CN" altLang="en-US" sz="2000" dirty="0">
                <a:solidFill>
                  <a:srgbClr val="000000"/>
                </a:solidFill>
                <a:latin typeface="Arial" panose="020B0604020202020204" pitchFamily="34" charset="0"/>
                <a:ea typeface="宋体" panose="02010600030101010101" pitchFamily="2" charset="-122"/>
              </a:rPr>
              <a:t>如图所示为智慧家居的硬件架构图，大致可以分为四个部分，左侧红色的为传感器，右侧蓝色的为执行器，上方黄色的 </a:t>
            </a:r>
            <a:r>
              <a:rPr lang="en-US" altLang="zh-CN" sz="2000" dirty="0">
                <a:solidFill>
                  <a:srgbClr val="000000"/>
                </a:solidFill>
                <a:latin typeface="Arial" panose="020B0604020202020204" pitchFamily="34" charset="0"/>
                <a:ea typeface="宋体" panose="02010600030101010101" pitchFamily="2" charset="-122"/>
              </a:rPr>
              <a:t>Wi-Fi </a:t>
            </a:r>
            <a:r>
              <a:rPr lang="zh-CN" altLang="en-US" sz="2000" dirty="0">
                <a:solidFill>
                  <a:srgbClr val="000000"/>
                </a:solidFill>
                <a:latin typeface="Arial" panose="020B0604020202020204" pitchFamily="34" charset="0"/>
                <a:ea typeface="宋体" panose="02010600030101010101" pitchFamily="2" charset="-122"/>
              </a:rPr>
              <a:t>通讯模块和中间绿色的</a:t>
            </a:r>
            <a:r>
              <a:rPr lang="en-US" altLang="zh-CN" sz="2000" dirty="0">
                <a:solidFill>
                  <a:srgbClr val="000000"/>
                </a:solidFill>
                <a:latin typeface="Arial" panose="020B0604020202020204" pitchFamily="34" charset="0"/>
                <a:ea typeface="宋体" panose="02010600030101010101" pitchFamily="2" charset="-122"/>
              </a:rPr>
              <a:t>Arduino UNO </a:t>
            </a:r>
            <a:r>
              <a:rPr lang="zh-CN" altLang="en-US" sz="2000" dirty="0">
                <a:solidFill>
                  <a:srgbClr val="000000"/>
                </a:solidFill>
                <a:latin typeface="Arial" panose="020B0604020202020204" pitchFamily="34" charset="0"/>
                <a:ea typeface="宋体" panose="02010600030101010101" pitchFamily="2" charset="-122"/>
              </a:rPr>
              <a:t>开发板。</a:t>
            </a:r>
          </a:p>
        </p:txBody>
      </p:sp>
    </p:spTree>
    <p:extLst>
      <p:ext uri="{BB962C8B-B14F-4D97-AF65-F5344CB8AC3E}">
        <p14:creationId xmlns:p14="http://schemas.microsoft.com/office/powerpoint/2010/main" val="3459348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F88473C-EB5D-40A0-93AE-3A6DB2F7D813}"/>
              </a:ext>
            </a:extLst>
          </p:cNvPr>
          <p:cNvPicPr>
            <a:picLocks noChangeAspect="1"/>
          </p:cNvPicPr>
          <p:nvPr/>
        </p:nvPicPr>
        <p:blipFill>
          <a:blip r:embed="rId2"/>
          <a:stretch>
            <a:fillRect/>
          </a:stretch>
        </p:blipFill>
        <p:spPr>
          <a:xfrm>
            <a:off x="1631504" y="1988840"/>
            <a:ext cx="8897324" cy="4248472"/>
          </a:xfrm>
          <a:prstGeom prst="rect">
            <a:avLst/>
          </a:prstGeom>
        </p:spPr>
      </p:pic>
      <p:sp>
        <p:nvSpPr>
          <p:cNvPr id="4" name="文本框 3">
            <a:extLst>
              <a:ext uri="{FF2B5EF4-FFF2-40B4-BE49-F238E27FC236}">
                <a16:creationId xmlns:a16="http://schemas.microsoft.com/office/drawing/2014/main" id="{F52A71F9-A794-4B9D-88C3-17C90AECF3A9}"/>
              </a:ext>
            </a:extLst>
          </p:cNvPr>
          <p:cNvSpPr txBox="1"/>
          <p:nvPr/>
        </p:nvSpPr>
        <p:spPr>
          <a:xfrm>
            <a:off x="2999656" y="1124744"/>
            <a:ext cx="7416824" cy="707886"/>
          </a:xfrm>
          <a:prstGeom prst="rect">
            <a:avLst/>
          </a:prstGeom>
          <a:noFill/>
        </p:spPr>
        <p:txBody>
          <a:bodyPr wrap="square">
            <a:spAutoFit/>
          </a:bodyPr>
          <a:lstStyle/>
          <a:p>
            <a:pPr fontAlgn="base">
              <a:spcBef>
                <a:spcPct val="0"/>
              </a:spcBef>
              <a:spcAft>
                <a:spcPct val="0"/>
              </a:spcAft>
            </a:pPr>
            <a:r>
              <a:rPr lang="en-US" altLang="zh-CN" sz="4000" dirty="0">
                <a:solidFill>
                  <a:srgbClr val="000000"/>
                </a:solidFill>
                <a:latin typeface="Arial" panose="020B0604020202020204" pitchFamily="34" charset="0"/>
                <a:ea typeface="宋体" panose="02010600030101010101" pitchFamily="2" charset="-122"/>
              </a:rPr>
              <a:t>Wi-Fi</a:t>
            </a:r>
            <a:r>
              <a:rPr lang="zh-CN" altLang="en-US" sz="4000" dirty="0">
                <a:solidFill>
                  <a:srgbClr val="000000"/>
                </a:solidFill>
                <a:latin typeface="Arial" panose="020B0604020202020204" pitchFamily="34" charset="0"/>
                <a:ea typeface="宋体" panose="02010600030101010101" pitchFamily="2" charset="-122"/>
              </a:rPr>
              <a:t>在物联网场景中的应用</a:t>
            </a:r>
          </a:p>
        </p:txBody>
      </p:sp>
    </p:spTree>
    <p:extLst>
      <p:ext uri="{BB962C8B-B14F-4D97-AF65-F5344CB8AC3E}">
        <p14:creationId xmlns:p14="http://schemas.microsoft.com/office/powerpoint/2010/main" val="2169525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6F99828-0B03-478E-9D8D-8208A708A360}"/>
              </a:ext>
            </a:extLst>
          </p:cNvPr>
          <p:cNvSpPr txBox="1"/>
          <p:nvPr/>
        </p:nvSpPr>
        <p:spPr>
          <a:xfrm>
            <a:off x="2981908" y="813831"/>
            <a:ext cx="6372200" cy="707886"/>
          </a:xfrm>
          <a:prstGeom prst="rect">
            <a:avLst/>
          </a:prstGeom>
          <a:noFill/>
        </p:spPr>
        <p:txBody>
          <a:bodyPr wrap="square">
            <a:spAutoFit/>
          </a:bodyPr>
          <a:lstStyle/>
          <a:p>
            <a:pPr fontAlgn="base">
              <a:spcBef>
                <a:spcPct val="0"/>
              </a:spcBef>
              <a:spcAft>
                <a:spcPct val="0"/>
              </a:spcAft>
            </a:pPr>
            <a:r>
              <a:rPr lang="en-US" altLang="zh-CN" sz="4000" dirty="0">
                <a:solidFill>
                  <a:srgbClr val="000000"/>
                </a:solidFill>
                <a:latin typeface="Arial" panose="020B0604020202020204" pitchFamily="34" charset="0"/>
                <a:ea typeface="宋体" panose="02010600030101010101" pitchFamily="2" charset="-122"/>
              </a:rPr>
              <a:t>Wi-Fi</a:t>
            </a:r>
            <a:r>
              <a:rPr lang="zh-CN" altLang="en-US" sz="4000" dirty="0">
                <a:solidFill>
                  <a:srgbClr val="000000"/>
                </a:solidFill>
                <a:latin typeface="Arial" panose="020B0604020202020204" pitchFamily="34" charset="0"/>
                <a:ea typeface="宋体" panose="02010600030101010101" pitchFamily="2" charset="-122"/>
              </a:rPr>
              <a:t>模组</a:t>
            </a:r>
            <a:r>
              <a:rPr lang="en-US" altLang="zh-CN" sz="4000" dirty="0">
                <a:solidFill>
                  <a:srgbClr val="000000"/>
                </a:solidFill>
                <a:latin typeface="Arial" panose="020B0604020202020204" pitchFamily="34" charset="0"/>
                <a:ea typeface="宋体" panose="02010600030101010101" pitchFamily="2" charset="-122"/>
              </a:rPr>
              <a:t>--EMW3080</a:t>
            </a:r>
            <a:r>
              <a:rPr lang="zh-CN" altLang="en-US" sz="4000" dirty="0">
                <a:solidFill>
                  <a:srgbClr val="000000"/>
                </a:solidFill>
                <a:latin typeface="Arial" panose="020B0604020202020204" pitchFamily="34" charset="0"/>
                <a:ea typeface="宋体" panose="02010600030101010101" pitchFamily="2" charset="-122"/>
              </a:rPr>
              <a:t>模块</a:t>
            </a:r>
          </a:p>
        </p:txBody>
      </p:sp>
      <p:pic>
        <p:nvPicPr>
          <p:cNvPr id="4" name="图片 3">
            <a:extLst>
              <a:ext uri="{FF2B5EF4-FFF2-40B4-BE49-F238E27FC236}">
                <a16:creationId xmlns:a16="http://schemas.microsoft.com/office/drawing/2014/main" id="{EAB1CDA4-9FC6-49FD-BE30-14C0E50A9313}"/>
              </a:ext>
            </a:extLst>
          </p:cNvPr>
          <p:cNvPicPr>
            <a:picLocks noChangeAspect="1"/>
          </p:cNvPicPr>
          <p:nvPr/>
        </p:nvPicPr>
        <p:blipFill>
          <a:blip r:embed="rId2"/>
          <a:stretch>
            <a:fillRect/>
          </a:stretch>
        </p:blipFill>
        <p:spPr>
          <a:xfrm>
            <a:off x="1501917" y="3755675"/>
            <a:ext cx="9144000" cy="3108960"/>
          </a:xfrm>
          <a:prstGeom prst="rect">
            <a:avLst/>
          </a:prstGeom>
        </p:spPr>
      </p:pic>
      <p:sp>
        <p:nvSpPr>
          <p:cNvPr id="6" name="文本框 5">
            <a:extLst>
              <a:ext uri="{FF2B5EF4-FFF2-40B4-BE49-F238E27FC236}">
                <a16:creationId xmlns:a16="http://schemas.microsoft.com/office/drawing/2014/main" id="{117ED0EF-9DB0-4CFB-A55E-A55D2346B946}"/>
              </a:ext>
            </a:extLst>
          </p:cNvPr>
          <p:cNvSpPr txBox="1"/>
          <p:nvPr/>
        </p:nvSpPr>
        <p:spPr>
          <a:xfrm>
            <a:off x="1775520" y="1406394"/>
            <a:ext cx="8784976" cy="2492990"/>
          </a:xfrm>
          <a:prstGeom prst="rect">
            <a:avLst/>
          </a:prstGeom>
          <a:noFill/>
        </p:spPr>
        <p:txBody>
          <a:bodyPr wrap="square">
            <a:spAutoFit/>
          </a:bodyPr>
          <a:lstStyle/>
          <a:p>
            <a:pPr marL="457200" indent="-457200" fontAlgn="base">
              <a:spcBef>
                <a:spcPct val="0"/>
              </a:spcBef>
              <a:spcAft>
                <a:spcPct val="0"/>
              </a:spcAft>
              <a:buFont typeface="Wingdings" panose="05000000000000000000" pitchFamily="2" charset="2"/>
              <a:buChar char="u"/>
            </a:pPr>
            <a:r>
              <a:rPr lang="zh-CN" altLang="en-US" sz="2600" dirty="0">
                <a:solidFill>
                  <a:srgbClr val="000000"/>
                </a:solidFill>
                <a:latin typeface="Arial" panose="020B0604020202020204" pitchFamily="34" charset="0"/>
                <a:ea typeface="宋体" panose="02010600030101010101" pitchFamily="2" charset="-122"/>
              </a:rPr>
              <a:t>本项目使用的</a:t>
            </a:r>
            <a:r>
              <a:rPr lang="en-US" altLang="zh-CN" sz="2600" dirty="0">
                <a:solidFill>
                  <a:srgbClr val="000000"/>
                </a:solidFill>
                <a:latin typeface="Arial" panose="020B0604020202020204" pitchFamily="34" charset="0"/>
                <a:ea typeface="宋体" panose="02010600030101010101" pitchFamily="2" charset="-122"/>
              </a:rPr>
              <a:t>EMW3080</a:t>
            </a:r>
            <a:r>
              <a:rPr lang="zh-CN" altLang="en-US" sz="2600" dirty="0">
                <a:solidFill>
                  <a:srgbClr val="000000"/>
                </a:solidFill>
                <a:latin typeface="Arial" panose="020B0604020202020204" pitchFamily="34" charset="0"/>
                <a:ea typeface="宋体" panose="02010600030101010101" pitchFamily="2" charset="-122"/>
              </a:rPr>
              <a:t>是上海庆科（</a:t>
            </a:r>
            <a:r>
              <a:rPr lang="en-US" altLang="zh-CN" sz="2600" dirty="0">
                <a:solidFill>
                  <a:srgbClr val="000000"/>
                </a:solidFill>
                <a:latin typeface="Arial" panose="020B0604020202020204" pitchFamily="34" charset="0"/>
                <a:ea typeface="宋体" panose="02010600030101010101" pitchFamily="2" charset="-122"/>
              </a:rPr>
              <a:t>MXCHIP</a:t>
            </a:r>
            <a:r>
              <a:rPr lang="zh-CN" altLang="en-US" sz="2600" dirty="0">
                <a:solidFill>
                  <a:srgbClr val="000000"/>
                </a:solidFill>
                <a:latin typeface="Arial" panose="020B0604020202020204" pitchFamily="34" charset="0"/>
                <a:ea typeface="宋体" panose="02010600030101010101" pitchFamily="2" charset="-122"/>
              </a:rPr>
              <a:t>）推出的嵌入式</a:t>
            </a:r>
            <a:r>
              <a:rPr lang="en-US" altLang="zh-CN" sz="2600" dirty="0">
                <a:solidFill>
                  <a:srgbClr val="000000"/>
                </a:solidFill>
                <a:latin typeface="Arial" panose="020B0604020202020204" pitchFamily="34" charset="0"/>
                <a:ea typeface="宋体" panose="02010600030101010101" pitchFamily="2" charset="-122"/>
              </a:rPr>
              <a:t>Wi-Fi</a:t>
            </a:r>
            <a:r>
              <a:rPr lang="zh-CN" altLang="en-US" sz="2600" dirty="0">
                <a:solidFill>
                  <a:srgbClr val="000000"/>
                </a:solidFill>
                <a:latin typeface="Arial" panose="020B0604020202020204" pitchFamily="34" charset="0"/>
                <a:ea typeface="宋体" panose="02010600030101010101" pitchFamily="2" charset="-122"/>
              </a:rPr>
              <a:t>模块，最高主频</a:t>
            </a:r>
            <a:r>
              <a:rPr lang="en-US" altLang="zh-CN" sz="2600" dirty="0">
                <a:solidFill>
                  <a:srgbClr val="000000"/>
                </a:solidFill>
                <a:latin typeface="Arial" panose="020B0604020202020204" pitchFamily="34" charset="0"/>
                <a:ea typeface="宋体" panose="02010600030101010101" pitchFamily="2" charset="-122"/>
              </a:rPr>
              <a:t>133MHz</a:t>
            </a:r>
            <a:r>
              <a:rPr lang="zh-CN" altLang="en-US" sz="2600" dirty="0">
                <a:solidFill>
                  <a:srgbClr val="000000"/>
                </a:solidFill>
                <a:latin typeface="Arial" panose="020B0604020202020204" pitchFamily="34" charset="0"/>
                <a:ea typeface="宋体" panose="02010600030101010101" pitchFamily="2" charset="-122"/>
              </a:rPr>
              <a:t>，内置</a:t>
            </a:r>
            <a:r>
              <a:rPr lang="en-US" altLang="zh-CN" sz="2600" dirty="0">
                <a:solidFill>
                  <a:srgbClr val="000000"/>
                </a:solidFill>
                <a:latin typeface="Arial" panose="020B0604020202020204" pitchFamily="34" charset="0"/>
                <a:ea typeface="宋体" panose="02010600030101010101" pitchFamily="2" charset="-122"/>
              </a:rPr>
              <a:t>256KB SRAM</a:t>
            </a:r>
            <a:r>
              <a:rPr lang="zh-CN" altLang="en-US" sz="2600" dirty="0">
                <a:solidFill>
                  <a:srgbClr val="000000"/>
                </a:solidFill>
                <a:latin typeface="Arial" panose="020B0604020202020204" pitchFamily="34" charset="0"/>
                <a:ea typeface="宋体" panose="02010600030101010101" pitchFamily="2" charset="-122"/>
              </a:rPr>
              <a:t>，</a:t>
            </a:r>
            <a:r>
              <a:rPr lang="en-US" altLang="zh-CN" sz="2600" dirty="0">
                <a:solidFill>
                  <a:srgbClr val="000000"/>
                </a:solidFill>
                <a:latin typeface="Arial" panose="020B0604020202020204" pitchFamily="34" charset="0"/>
                <a:ea typeface="宋体" panose="02010600030101010101" pitchFamily="2" charset="-122"/>
              </a:rPr>
              <a:t>2M FLASH</a:t>
            </a:r>
            <a:r>
              <a:rPr lang="zh-CN" altLang="en-US" sz="2600" dirty="0">
                <a:solidFill>
                  <a:srgbClr val="000000"/>
                </a:solidFill>
                <a:latin typeface="Arial" panose="020B0604020202020204" pitchFamily="34" charset="0"/>
                <a:ea typeface="宋体" panose="02010600030101010101" pitchFamily="2" charset="-122"/>
              </a:rPr>
              <a:t>，</a:t>
            </a:r>
            <a:r>
              <a:rPr lang="en-US" altLang="zh-CN" sz="2600" dirty="0">
                <a:solidFill>
                  <a:srgbClr val="000000"/>
                </a:solidFill>
                <a:latin typeface="Arial" panose="020B0604020202020204" pitchFamily="34" charset="0"/>
                <a:ea typeface="宋体" panose="02010600030101010101" pitchFamily="2" charset="-122"/>
              </a:rPr>
              <a:t>3.3V</a:t>
            </a:r>
            <a:r>
              <a:rPr lang="zh-CN" altLang="en-US" sz="2600" dirty="0">
                <a:solidFill>
                  <a:srgbClr val="000000"/>
                </a:solidFill>
                <a:latin typeface="Arial" panose="020B0604020202020204" pitchFamily="34" charset="0"/>
                <a:ea typeface="宋体" panose="02010600030101010101" pitchFamily="2" charset="-122"/>
              </a:rPr>
              <a:t>单电源供电。</a:t>
            </a:r>
            <a:endParaRPr lang="en-US" altLang="zh-CN" sz="2600" dirty="0">
              <a:solidFill>
                <a:srgbClr val="000000"/>
              </a:solidFill>
              <a:latin typeface="Arial" panose="020B0604020202020204" pitchFamily="34" charset="0"/>
              <a:ea typeface="宋体" panose="02010600030101010101" pitchFamily="2" charset="-122"/>
            </a:endParaRPr>
          </a:p>
          <a:p>
            <a:pPr marL="457200" indent="-457200" fontAlgn="base">
              <a:spcBef>
                <a:spcPct val="0"/>
              </a:spcBef>
              <a:spcAft>
                <a:spcPct val="0"/>
              </a:spcAft>
              <a:buFont typeface="Wingdings" panose="05000000000000000000" pitchFamily="2" charset="2"/>
              <a:buChar char="u"/>
            </a:pPr>
            <a:r>
              <a:rPr lang="zh-CN" altLang="en-US" sz="2600" dirty="0">
                <a:solidFill>
                  <a:srgbClr val="000000"/>
                </a:solidFill>
                <a:latin typeface="Arial" panose="020B0604020202020204" pitchFamily="34" charset="0"/>
                <a:ea typeface="宋体" panose="02010600030101010101" pitchFamily="2" charset="-122"/>
              </a:rPr>
              <a:t>应用场景：智能家居</a:t>
            </a:r>
            <a:r>
              <a:rPr lang="en-US" altLang="zh-CN" sz="2600" dirty="0">
                <a:solidFill>
                  <a:srgbClr val="000000"/>
                </a:solidFill>
                <a:latin typeface="Arial" panose="020B0604020202020204" pitchFamily="34" charset="0"/>
                <a:ea typeface="宋体" panose="02010600030101010101" pitchFamily="2" charset="-122"/>
              </a:rPr>
              <a:t>/</a:t>
            </a:r>
            <a:r>
              <a:rPr lang="zh-CN" altLang="en-US" sz="2600" dirty="0">
                <a:solidFill>
                  <a:srgbClr val="000000"/>
                </a:solidFill>
                <a:latin typeface="Arial" panose="020B0604020202020204" pitchFamily="34" charset="0"/>
                <a:ea typeface="宋体" panose="02010600030101010101" pitchFamily="2" charset="-122"/>
              </a:rPr>
              <a:t>家电、智能照明、智能安防、医疗保健</a:t>
            </a:r>
            <a:endParaRPr lang="en-US" altLang="zh-CN" sz="2600" dirty="0">
              <a:solidFill>
                <a:srgbClr val="000000"/>
              </a:solidFill>
              <a:latin typeface="Arial" panose="020B0604020202020204" pitchFamily="34" charset="0"/>
              <a:ea typeface="宋体" panose="02010600030101010101" pitchFamily="2" charset="-122"/>
            </a:endParaRPr>
          </a:p>
          <a:p>
            <a:pPr marL="457200" indent="-457200" fontAlgn="base">
              <a:spcBef>
                <a:spcPct val="0"/>
              </a:spcBef>
              <a:spcAft>
                <a:spcPct val="0"/>
              </a:spcAft>
              <a:buFont typeface="Wingdings" panose="05000000000000000000" pitchFamily="2" charset="2"/>
              <a:buChar char="u"/>
            </a:pPr>
            <a:r>
              <a:rPr lang="zh-CN" altLang="en-US" sz="2600" dirty="0">
                <a:solidFill>
                  <a:srgbClr val="000000"/>
                </a:solidFill>
                <a:latin typeface="Arial" panose="020B0604020202020204" pitchFamily="34" charset="0"/>
                <a:ea typeface="宋体" panose="02010600030101010101" pitchFamily="2" charset="-122"/>
              </a:rPr>
              <a:t>硬件接口：</a:t>
            </a:r>
            <a:r>
              <a:rPr lang="en-US" altLang="zh-CN" sz="2600" dirty="0">
                <a:solidFill>
                  <a:srgbClr val="000000"/>
                </a:solidFill>
                <a:latin typeface="Arial" panose="020B0604020202020204" pitchFamily="34" charset="0"/>
                <a:ea typeface="宋体" panose="02010600030101010101" pitchFamily="2" charset="-122"/>
              </a:rPr>
              <a:t>UART</a:t>
            </a:r>
            <a:r>
              <a:rPr lang="zh-CN" altLang="en-US" sz="2600" dirty="0">
                <a:solidFill>
                  <a:srgbClr val="000000"/>
                </a:solidFill>
                <a:latin typeface="Arial" panose="020B0604020202020204" pitchFamily="34" charset="0"/>
                <a:ea typeface="宋体" panose="02010600030101010101" pitchFamily="2" charset="-122"/>
              </a:rPr>
              <a:t>，</a:t>
            </a:r>
            <a:r>
              <a:rPr lang="en-US" altLang="zh-CN" sz="2600" dirty="0">
                <a:solidFill>
                  <a:srgbClr val="000000"/>
                </a:solidFill>
                <a:latin typeface="Arial" panose="020B0604020202020204" pitchFamily="34" charset="0"/>
                <a:ea typeface="宋体" panose="02010600030101010101" pitchFamily="2" charset="-122"/>
              </a:rPr>
              <a:t>SPI</a:t>
            </a:r>
            <a:r>
              <a:rPr lang="zh-CN" altLang="en-US" sz="2600" dirty="0">
                <a:solidFill>
                  <a:srgbClr val="000000"/>
                </a:solidFill>
                <a:latin typeface="Arial" panose="020B0604020202020204" pitchFamily="34" charset="0"/>
                <a:ea typeface="宋体" panose="02010600030101010101" pitchFamily="2" charset="-122"/>
              </a:rPr>
              <a:t>，</a:t>
            </a:r>
            <a:r>
              <a:rPr lang="en-US" altLang="zh-CN" sz="2600" dirty="0">
                <a:solidFill>
                  <a:srgbClr val="000000"/>
                </a:solidFill>
                <a:latin typeface="Arial" panose="020B0604020202020204" pitchFamily="34" charset="0"/>
                <a:ea typeface="宋体" panose="02010600030101010101" pitchFamily="2" charset="-122"/>
              </a:rPr>
              <a:t>I2C</a:t>
            </a:r>
            <a:r>
              <a:rPr lang="zh-CN" altLang="en-US" sz="2600" dirty="0">
                <a:solidFill>
                  <a:srgbClr val="000000"/>
                </a:solidFill>
                <a:latin typeface="Arial" panose="020B0604020202020204" pitchFamily="34" charset="0"/>
                <a:ea typeface="宋体" panose="02010600030101010101" pitchFamily="2" charset="-122"/>
              </a:rPr>
              <a:t>、</a:t>
            </a:r>
            <a:r>
              <a:rPr lang="en-US" altLang="zh-CN" sz="2600" dirty="0">
                <a:solidFill>
                  <a:srgbClr val="000000"/>
                </a:solidFill>
                <a:latin typeface="Arial" panose="020B0604020202020204" pitchFamily="34" charset="0"/>
                <a:ea typeface="宋体" panose="02010600030101010101" pitchFamily="2" charset="-122"/>
              </a:rPr>
              <a:t>PWM</a:t>
            </a:r>
            <a:r>
              <a:rPr lang="zh-CN" altLang="en-US" sz="2600" dirty="0">
                <a:solidFill>
                  <a:srgbClr val="000000"/>
                </a:solidFill>
                <a:latin typeface="Arial" panose="020B0604020202020204" pitchFamily="34" charset="0"/>
                <a:ea typeface="宋体" panose="02010600030101010101" pitchFamily="2" charset="-122"/>
              </a:rPr>
              <a:t>，</a:t>
            </a:r>
            <a:r>
              <a:rPr lang="en-US" altLang="zh-CN" sz="2600" dirty="0">
                <a:solidFill>
                  <a:srgbClr val="000000"/>
                </a:solidFill>
                <a:latin typeface="Arial" panose="020B0604020202020204" pitchFamily="34" charset="0"/>
                <a:ea typeface="宋体" panose="02010600030101010101" pitchFamily="2" charset="-122"/>
              </a:rPr>
              <a:t>GPIO</a:t>
            </a:r>
            <a:r>
              <a:rPr lang="zh-CN" altLang="en-US" sz="2600" dirty="0">
                <a:solidFill>
                  <a:srgbClr val="000000"/>
                </a:solidFill>
                <a:latin typeface="Arial" panose="020B0604020202020204" pitchFamily="34" charset="0"/>
                <a:ea typeface="宋体" panose="02010600030101010101" pitchFamily="2" charset="-122"/>
              </a:rPr>
              <a:t>，等。</a:t>
            </a:r>
          </a:p>
        </p:txBody>
      </p:sp>
    </p:spTree>
    <p:extLst>
      <p:ext uri="{BB962C8B-B14F-4D97-AF65-F5344CB8AC3E}">
        <p14:creationId xmlns:p14="http://schemas.microsoft.com/office/powerpoint/2010/main" val="726346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DFF8789-AD32-4B2C-8C8C-60FB45490192}"/>
              </a:ext>
            </a:extLst>
          </p:cNvPr>
          <p:cNvSpPr txBox="1"/>
          <p:nvPr/>
        </p:nvSpPr>
        <p:spPr>
          <a:xfrm>
            <a:off x="1919536" y="1720840"/>
            <a:ext cx="8496944" cy="2308324"/>
          </a:xfrm>
          <a:prstGeom prst="rect">
            <a:avLst/>
          </a:prstGeom>
          <a:noFill/>
        </p:spPr>
        <p:txBody>
          <a:bodyPr wrap="square">
            <a:spAutoFit/>
          </a:bodyPr>
          <a:lstStyle/>
          <a:p>
            <a:pPr fontAlgn="base">
              <a:spcBef>
                <a:spcPct val="0"/>
              </a:spcBef>
              <a:spcAft>
                <a:spcPct val="0"/>
              </a:spcAft>
            </a:pPr>
            <a:r>
              <a:rPr lang="en-US" altLang="zh-CN" sz="2400" dirty="0">
                <a:solidFill>
                  <a:srgbClr val="000000"/>
                </a:solidFill>
                <a:latin typeface="Arial" panose="020B0604020202020204" pitchFamily="34" charset="0"/>
                <a:ea typeface="宋体" panose="02010600030101010101" pitchFamily="2" charset="-122"/>
              </a:rPr>
              <a:t>      EMW3080</a:t>
            </a:r>
            <a:r>
              <a:rPr lang="zh-CN" altLang="en-US" sz="2400" dirty="0">
                <a:solidFill>
                  <a:srgbClr val="000000"/>
                </a:solidFill>
                <a:latin typeface="Arial" panose="020B0604020202020204" pitchFamily="34" charset="0"/>
                <a:ea typeface="宋体" panose="02010600030101010101" pitchFamily="2" charset="-122"/>
              </a:rPr>
              <a:t>运行</a:t>
            </a:r>
            <a:r>
              <a:rPr lang="en-US" altLang="zh-CN" sz="2400" dirty="0">
                <a:solidFill>
                  <a:srgbClr val="000000"/>
                </a:solidFill>
                <a:latin typeface="Arial" panose="020B0604020202020204" pitchFamily="34" charset="0"/>
                <a:ea typeface="宋体" panose="02010600030101010101" pitchFamily="2" charset="-122"/>
              </a:rPr>
              <a:t>MiC03.0</a:t>
            </a:r>
            <a:r>
              <a:rPr lang="zh-CN" altLang="en-US" sz="2400" dirty="0">
                <a:solidFill>
                  <a:srgbClr val="000000"/>
                </a:solidFill>
                <a:latin typeface="Arial" panose="020B0604020202020204" pitchFamily="34" charset="0"/>
                <a:ea typeface="宋体" panose="02010600030101010101" pitchFamily="2" charset="-122"/>
              </a:rPr>
              <a:t>物联网操作系统，支持</a:t>
            </a:r>
            <a:r>
              <a:rPr lang="en-US" altLang="zh-CN" sz="2400" dirty="0" err="1">
                <a:solidFill>
                  <a:srgbClr val="000000"/>
                </a:solidFill>
                <a:latin typeface="Arial" panose="020B0604020202020204" pitchFamily="34" charset="0"/>
                <a:ea typeface="宋体" panose="02010600030101010101" pitchFamily="2" charset="-122"/>
              </a:rPr>
              <a:t>Micoder</a:t>
            </a:r>
            <a:r>
              <a:rPr lang="en-US" altLang="zh-CN" sz="2400" dirty="0">
                <a:solidFill>
                  <a:srgbClr val="000000"/>
                </a:solidFill>
                <a:latin typeface="Arial" panose="020B0604020202020204" pitchFamily="34" charset="0"/>
                <a:ea typeface="宋体" panose="02010600030101010101" pitchFamily="2" charset="-122"/>
              </a:rPr>
              <a:t> 1.0</a:t>
            </a:r>
            <a:r>
              <a:rPr lang="zh-CN" altLang="en-US" sz="2400" dirty="0">
                <a:solidFill>
                  <a:srgbClr val="000000"/>
                </a:solidFill>
                <a:latin typeface="Arial" panose="020B0604020202020204" pitchFamily="34" charset="0"/>
                <a:ea typeface="宋体" panose="02010600030101010101" pitchFamily="2" charset="-122"/>
              </a:rPr>
              <a:t>开发系统，通过</a:t>
            </a:r>
            <a:r>
              <a:rPr lang="en-US" altLang="zh-CN" sz="2400" dirty="0" err="1">
                <a:solidFill>
                  <a:srgbClr val="000000"/>
                </a:solidFill>
                <a:latin typeface="Arial" panose="020B0604020202020204" pitchFamily="34" charset="0"/>
                <a:ea typeface="宋体" panose="02010600030101010101" pitchFamily="2" charset="-122"/>
              </a:rPr>
              <a:t>MiCO</a:t>
            </a:r>
            <a:r>
              <a:rPr lang="zh-CN" altLang="en-US" sz="2400" dirty="0">
                <a:solidFill>
                  <a:srgbClr val="000000"/>
                </a:solidFill>
                <a:latin typeface="Arial" panose="020B0604020202020204" pitchFamily="34" charset="0"/>
                <a:ea typeface="宋体" panose="02010600030101010101" pitchFamily="2" charset="-122"/>
              </a:rPr>
              <a:t>集成的</a:t>
            </a:r>
            <a:r>
              <a:rPr lang="en-US" altLang="zh-CN" sz="2400" dirty="0">
                <a:solidFill>
                  <a:srgbClr val="000000"/>
                </a:solidFill>
                <a:latin typeface="Arial" panose="020B0604020202020204" pitchFamily="34" charset="0"/>
                <a:ea typeface="宋体" panose="02010600030101010101" pitchFamily="2" charset="-122"/>
              </a:rPr>
              <a:t>TCP/IP</a:t>
            </a:r>
            <a:r>
              <a:rPr lang="zh-CN" altLang="en-US" sz="2400" dirty="0">
                <a:solidFill>
                  <a:srgbClr val="000000"/>
                </a:solidFill>
                <a:latin typeface="Arial" panose="020B0604020202020204" pitchFamily="34" charset="0"/>
                <a:ea typeface="宋体" panose="02010600030101010101" pitchFamily="2" charset="-122"/>
              </a:rPr>
              <a:t>协议栈、多种安全加密算法、庆科</a:t>
            </a:r>
            <a:r>
              <a:rPr lang="en-US" altLang="zh-CN" sz="2400" dirty="0" err="1">
                <a:solidFill>
                  <a:srgbClr val="000000"/>
                </a:solidFill>
                <a:latin typeface="Arial" panose="020B0604020202020204" pitchFamily="34" charset="0"/>
                <a:ea typeface="宋体" panose="02010600030101010101" pitchFamily="2" charset="-122"/>
              </a:rPr>
              <a:t>EasyLink</a:t>
            </a:r>
            <a:r>
              <a:rPr lang="en-US" altLang="zh-CN" sz="2400" dirty="0">
                <a:solidFill>
                  <a:srgbClr val="000000"/>
                </a:solidFill>
                <a:latin typeface="Arial" panose="020B0604020202020204" pitchFamily="34" charset="0"/>
                <a:ea typeface="宋体" panose="02010600030101010101" pitchFamily="2" charset="-122"/>
              </a:rPr>
              <a:t>/</a:t>
            </a:r>
            <a:r>
              <a:rPr lang="zh-CN" altLang="en-US" sz="2400" dirty="0">
                <a:solidFill>
                  <a:srgbClr val="000000"/>
                </a:solidFill>
                <a:latin typeface="Arial" panose="020B0604020202020204" pitchFamily="34" charset="0"/>
                <a:ea typeface="宋体" panose="02010600030101010101" pitchFamily="2" charset="-122"/>
              </a:rPr>
              <a:t>阿里</a:t>
            </a:r>
            <a:r>
              <a:rPr lang="en-US" altLang="zh-CN" sz="2400" dirty="0">
                <a:solidFill>
                  <a:srgbClr val="000000"/>
                </a:solidFill>
                <a:latin typeface="Arial" panose="020B0604020202020204" pitchFamily="34" charset="0"/>
                <a:ea typeface="宋体" panose="02010600030101010101" pitchFamily="2" charset="-122"/>
              </a:rPr>
              <a:t>Alink1.1/</a:t>
            </a:r>
            <a:r>
              <a:rPr lang="en-US" altLang="zh-CN" sz="2400" dirty="0" err="1">
                <a:solidFill>
                  <a:srgbClr val="000000"/>
                </a:solidFill>
                <a:latin typeface="Arial" panose="020B0604020202020204" pitchFamily="34" charset="0"/>
                <a:ea typeface="宋体" panose="02010600030101010101" pitchFamily="2" charset="-122"/>
              </a:rPr>
              <a:t>Joinlink</a:t>
            </a:r>
            <a:r>
              <a:rPr lang="en-US" altLang="zh-CN" sz="2400" dirty="0">
                <a:solidFill>
                  <a:srgbClr val="000000"/>
                </a:solidFill>
                <a:latin typeface="Arial" panose="020B0604020202020204" pitchFamily="34" charset="0"/>
                <a:ea typeface="宋体" panose="02010600030101010101" pitchFamily="2" charset="-122"/>
              </a:rPr>
              <a:t> 3.0/</a:t>
            </a:r>
            <a:r>
              <a:rPr lang="zh-CN" altLang="en-US" sz="2400" dirty="0">
                <a:solidFill>
                  <a:srgbClr val="000000"/>
                </a:solidFill>
                <a:latin typeface="Arial" panose="020B0604020202020204" pitchFamily="34" charset="0"/>
                <a:ea typeface="宋体" panose="02010600030101010101" pitchFamily="2" charset="-122"/>
              </a:rPr>
              <a:t>华为</a:t>
            </a:r>
            <a:r>
              <a:rPr lang="en-US" altLang="zh-CN" sz="2400" dirty="0" err="1">
                <a:solidFill>
                  <a:srgbClr val="000000"/>
                </a:solidFill>
                <a:latin typeface="Arial" panose="020B0604020202020204" pitchFamily="34" charset="0"/>
                <a:ea typeface="宋体" panose="02010600030101010101" pitchFamily="2" charset="-122"/>
              </a:rPr>
              <a:t>Hilink</a:t>
            </a:r>
            <a:r>
              <a:rPr lang="en-US" altLang="zh-CN" sz="2400" dirty="0">
                <a:solidFill>
                  <a:srgbClr val="000000"/>
                </a:solidFill>
                <a:latin typeface="Arial" panose="020B0604020202020204" pitchFamily="34" charset="0"/>
                <a:ea typeface="宋体" panose="02010600030101010101" pitchFamily="2" charset="-122"/>
              </a:rPr>
              <a:t>/</a:t>
            </a:r>
            <a:r>
              <a:rPr lang="zh-CN" altLang="en-US" sz="2400" dirty="0">
                <a:solidFill>
                  <a:srgbClr val="000000"/>
                </a:solidFill>
                <a:latin typeface="Arial" panose="020B0604020202020204" pitchFamily="34" charset="0"/>
                <a:ea typeface="宋体" panose="02010600030101010101" pitchFamily="2" charset="-122"/>
              </a:rPr>
              <a:t>中移动</a:t>
            </a:r>
            <a:r>
              <a:rPr lang="en-US" altLang="zh-CN" sz="2400" dirty="0">
                <a:solidFill>
                  <a:srgbClr val="000000"/>
                </a:solidFill>
                <a:latin typeface="Arial" panose="020B0604020202020204" pitchFamily="34" charset="0"/>
                <a:ea typeface="宋体" panose="02010600030101010101" pitchFamily="2" charset="-122"/>
              </a:rPr>
              <a:t>One Net/</a:t>
            </a:r>
            <a:r>
              <a:rPr lang="zh-CN" altLang="en-US" sz="2400" dirty="0">
                <a:solidFill>
                  <a:srgbClr val="000000"/>
                </a:solidFill>
                <a:latin typeface="Arial" panose="020B0604020202020204" pitchFamily="34" charset="0"/>
                <a:ea typeface="宋体" panose="02010600030101010101" pitchFamily="2" charset="-122"/>
              </a:rPr>
              <a:t>国美</a:t>
            </a:r>
            <a:r>
              <a:rPr lang="en-US" altLang="zh-CN" sz="2400" dirty="0" err="1">
                <a:solidFill>
                  <a:srgbClr val="000000"/>
                </a:solidFill>
                <a:latin typeface="Arial" panose="020B0604020202020204" pitchFamily="34" charset="0"/>
                <a:ea typeface="宋体" panose="02010600030101010101" pitchFamily="2" charset="-122"/>
              </a:rPr>
              <a:t>Gome</a:t>
            </a:r>
            <a:r>
              <a:rPr lang="en-US" altLang="zh-CN" sz="2400" dirty="0">
                <a:solidFill>
                  <a:srgbClr val="000000"/>
                </a:solidFill>
                <a:latin typeface="Arial" panose="020B0604020202020204" pitchFamily="34" charset="0"/>
                <a:ea typeface="宋体" panose="02010600030101010101" pitchFamily="2" charset="-122"/>
              </a:rPr>
              <a:t>/</a:t>
            </a:r>
            <a:r>
              <a:rPr lang="zh-CN" altLang="en-US" sz="2400" dirty="0">
                <a:solidFill>
                  <a:srgbClr val="000000"/>
                </a:solidFill>
                <a:latin typeface="Arial" panose="020B0604020202020204" pitchFamily="34" charset="0"/>
                <a:ea typeface="宋体" panose="02010600030101010101" pitchFamily="2" charset="-122"/>
              </a:rPr>
              <a:t>苏宁等多种智能配网，以及海外亚马逊</a:t>
            </a:r>
            <a:r>
              <a:rPr lang="en-US" altLang="zh-CN" sz="2400" dirty="0">
                <a:solidFill>
                  <a:srgbClr val="000000"/>
                </a:solidFill>
                <a:latin typeface="Arial" panose="020B0604020202020204" pitchFamily="34" charset="0"/>
                <a:ea typeface="宋体" panose="02010600030101010101" pitchFamily="2" charset="-122"/>
              </a:rPr>
              <a:t>AWS/Ayla/</a:t>
            </a:r>
            <a:r>
              <a:rPr lang="zh-CN" altLang="en-US" sz="2400" dirty="0">
                <a:solidFill>
                  <a:srgbClr val="000000"/>
                </a:solidFill>
                <a:latin typeface="Arial" panose="020B0604020202020204" pitchFamily="34" charset="0"/>
                <a:ea typeface="宋体" panose="02010600030101010101" pitchFamily="2" charset="-122"/>
              </a:rPr>
              <a:t>微软</a:t>
            </a:r>
            <a:r>
              <a:rPr lang="en-US" altLang="zh-CN" sz="2400" dirty="0">
                <a:solidFill>
                  <a:srgbClr val="000000"/>
                </a:solidFill>
                <a:latin typeface="Arial" panose="020B0604020202020204" pitchFamily="34" charset="0"/>
                <a:ea typeface="宋体" panose="02010600030101010101" pitchFamily="2" charset="-122"/>
              </a:rPr>
              <a:t>/IBM/Google/Apple HomeKit</a:t>
            </a:r>
            <a:r>
              <a:rPr lang="zh-CN" altLang="en-US" sz="2400" dirty="0">
                <a:solidFill>
                  <a:srgbClr val="000000"/>
                </a:solidFill>
                <a:latin typeface="Arial" panose="020B0604020202020204" pitchFamily="34" charset="0"/>
                <a:ea typeface="宋体" panose="02010600030101010101" pitchFamily="2" charset="-122"/>
              </a:rPr>
              <a:t>等各类智能云端接入协议，向用户直接提供快速、稳定、安全的端到云连接。</a:t>
            </a:r>
          </a:p>
        </p:txBody>
      </p:sp>
    </p:spTree>
    <p:extLst>
      <p:ext uri="{BB962C8B-B14F-4D97-AF65-F5344CB8AC3E}">
        <p14:creationId xmlns:p14="http://schemas.microsoft.com/office/powerpoint/2010/main" val="1887627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9B1C28-D846-499D-9C99-46B4D1FD4BD4}"/>
              </a:ext>
            </a:extLst>
          </p:cNvPr>
          <p:cNvPicPr>
            <a:picLocks noChangeAspect="1"/>
          </p:cNvPicPr>
          <p:nvPr/>
        </p:nvPicPr>
        <p:blipFill>
          <a:blip r:embed="rId2"/>
          <a:stretch>
            <a:fillRect/>
          </a:stretch>
        </p:blipFill>
        <p:spPr>
          <a:xfrm>
            <a:off x="1991544" y="2230993"/>
            <a:ext cx="3524250" cy="3457575"/>
          </a:xfrm>
          <a:prstGeom prst="rect">
            <a:avLst/>
          </a:prstGeom>
        </p:spPr>
      </p:pic>
      <p:sp>
        <p:nvSpPr>
          <p:cNvPr id="5" name="文本框 4">
            <a:extLst>
              <a:ext uri="{FF2B5EF4-FFF2-40B4-BE49-F238E27FC236}">
                <a16:creationId xmlns:a16="http://schemas.microsoft.com/office/drawing/2014/main" id="{8944ADC3-4CB2-4A82-B4BE-F9DCA44B71F3}"/>
              </a:ext>
            </a:extLst>
          </p:cNvPr>
          <p:cNvSpPr txBox="1"/>
          <p:nvPr/>
        </p:nvSpPr>
        <p:spPr>
          <a:xfrm>
            <a:off x="1775520" y="1169433"/>
            <a:ext cx="8712968" cy="707886"/>
          </a:xfrm>
          <a:prstGeom prst="rect">
            <a:avLst/>
          </a:prstGeom>
          <a:noFill/>
        </p:spPr>
        <p:txBody>
          <a:bodyPr wrap="square">
            <a:spAutoFit/>
          </a:bodyPr>
          <a:lstStyle/>
          <a:p>
            <a:pPr fontAlgn="base">
              <a:spcBef>
                <a:spcPct val="0"/>
              </a:spcBef>
              <a:spcAft>
                <a:spcPct val="0"/>
              </a:spcAft>
            </a:pPr>
            <a:r>
              <a:rPr lang="en-US" altLang="zh-CN" sz="4000" dirty="0">
                <a:solidFill>
                  <a:srgbClr val="000000"/>
                </a:solidFill>
                <a:latin typeface="Arial" panose="020B0604020202020204" pitchFamily="34" charset="0"/>
                <a:ea typeface="宋体" panose="02010600030101010101" pitchFamily="2" charset="-122"/>
              </a:rPr>
              <a:t>Wi-Fi</a:t>
            </a:r>
            <a:r>
              <a:rPr lang="zh-CN" altLang="en-US" sz="4000" dirty="0">
                <a:solidFill>
                  <a:srgbClr val="000000"/>
                </a:solidFill>
                <a:latin typeface="Arial" panose="020B0604020202020204" pitchFamily="34" charset="0"/>
                <a:ea typeface="宋体" panose="02010600030101010101" pitchFamily="2" charset="-122"/>
              </a:rPr>
              <a:t>模组</a:t>
            </a:r>
            <a:r>
              <a:rPr lang="en-US" altLang="zh-CN" sz="4000" dirty="0">
                <a:solidFill>
                  <a:srgbClr val="000000"/>
                </a:solidFill>
                <a:latin typeface="Arial" panose="020B0604020202020204" pitchFamily="34" charset="0"/>
                <a:ea typeface="宋体" panose="02010600030101010101" pitchFamily="2" charset="-122"/>
              </a:rPr>
              <a:t>-- Wi-Fi</a:t>
            </a:r>
            <a:r>
              <a:rPr lang="zh-CN" altLang="en-US" sz="4000" dirty="0">
                <a:solidFill>
                  <a:srgbClr val="000000"/>
                </a:solidFill>
                <a:latin typeface="Arial" panose="020B0604020202020204" pitchFamily="34" charset="0"/>
                <a:ea typeface="宋体" panose="02010600030101010101" pitchFamily="2" charset="-122"/>
              </a:rPr>
              <a:t>通信子板硬件构成</a:t>
            </a:r>
          </a:p>
        </p:txBody>
      </p:sp>
      <p:sp>
        <p:nvSpPr>
          <p:cNvPr id="7" name="文本框 6">
            <a:extLst>
              <a:ext uri="{FF2B5EF4-FFF2-40B4-BE49-F238E27FC236}">
                <a16:creationId xmlns:a16="http://schemas.microsoft.com/office/drawing/2014/main" id="{6319EC18-BA60-4556-A7DD-3D1A28DB2933}"/>
              </a:ext>
            </a:extLst>
          </p:cNvPr>
          <p:cNvSpPr txBox="1"/>
          <p:nvPr/>
        </p:nvSpPr>
        <p:spPr>
          <a:xfrm>
            <a:off x="5628456" y="2551837"/>
            <a:ext cx="4572000" cy="2308324"/>
          </a:xfrm>
          <a:prstGeom prst="rect">
            <a:avLst/>
          </a:prstGeom>
          <a:noFill/>
        </p:spPr>
        <p:txBody>
          <a:bodyPr wrap="square">
            <a:spAutoFit/>
          </a:bodyPr>
          <a:lstStyle/>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可通过排针插到开发板上，使用非常便捷。</a:t>
            </a:r>
            <a:endParaRPr lang="en-US" altLang="zh-CN" sz="2400" dirty="0">
              <a:solidFill>
                <a:srgbClr val="000000"/>
              </a:solidFill>
              <a:latin typeface="Arial" panose="020B0604020202020204" pitchFamily="34" charset="0"/>
              <a:ea typeface="宋体" panose="02010600030101010101" pitchFamily="2" charset="-122"/>
            </a:endParaRPr>
          </a:p>
          <a:p>
            <a:pPr marL="342900" indent="-342900" fontAlgn="base">
              <a:spcBef>
                <a:spcPct val="0"/>
              </a:spcBef>
              <a:spcAft>
                <a:spcPct val="0"/>
              </a:spcAft>
              <a:buFont typeface="Wingdings" panose="05000000000000000000" pitchFamily="2" charset="2"/>
              <a:buChar char="u"/>
            </a:pPr>
            <a:r>
              <a:rPr lang="zh-CN" altLang="en-US" sz="2400" dirty="0">
                <a:solidFill>
                  <a:srgbClr val="000000"/>
                </a:solidFill>
                <a:latin typeface="Arial" panose="020B0604020202020204" pitchFamily="34" charset="0"/>
                <a:ea typeface="宋体" panose="02010600030101010101" pitchFamily="2" charset="-122"/>
              </a:rPr>
              <a:t>外围电路引出了</a:t>
            </a:r>
            <a:r>
              <a:rPr lang="en-US" altLang="zh-CN" sz="2400" dirty="0">
                <a:solidFill>
                  <a:srgbClr val="000000"/>
                </a:solidFill>
                <a:latin typeface="Arial" panose="020B0604020202020204" pitchFamily="34" charset="0"/>
                <a:ea typeface="宋体" panose="02010600030101010101" pitchFamily="2" charset="-122"/>
              </a:rPr>
              <a:t>RESET</a:t>
            </a:r>
            <a:r>
              <a:rPr lang="zh-CN" altLang="en-US" sz="2400" dirty="0">
                <a:solidFill>
                  <a:srgbClr val="000000"/>
                </a:solidFill>
                <a:latin typeface="Arial" panose="020B0604020202020204" pitchFamily="34" charset="0"/>
                <a:ea typeface="宋体" panose="02010600030101010101" pitchFamily="2" charset="-122"/>
              </a:rPr>
              <a:t>按键和</a:t>
            </a:r>
            <a:r>
              <a:rPr lang="en-US" altLang="zh-CN" sz="2400" dirty="0" err="1">
                <a:solidFill>
                  <a:srgbClr val="000000"/>
                </a:solidFill>
                <a:latin typeface="Arial" panose="020B0604020202020204" pitchFamily="34" charset="0"/>
                <a:ea typeface="宋体" panose="02010600030101010101" pitchFamily="2" charset="-122"/>
              </a:rPr>
              <a:t>EasyLink</a:t>
            </a:r>
            <a:r>
              <a:rPr lang="zh-CN" altLang="en-US" sz="2400" dirty="0">
                <a:solidFill>
                  <a:srgbClr val="000000"/>
                </a:solidFill>
                <a:latin typeface="Arial" panose="020B0604020202020204" pitchFamily="34" charset="0"/>
                <a:ea typeface="宋体" panose="02010600030101010101" pitchFamily="2" charset="-122"/>
              </a:rPr>
              <a:t>按键（用于启动</a:t>
            </a:r>
            <a:r>
              <a:rPr lang="en-US" altLang="zh-CN" sz="2400" dirty="0">
                <a:solidFill>
                  <a:srgbClr val="000000"/>
                </a:solidFill>
                <a:latin typeface="Arial" panose="020B0604020202020204" pitchFamily="34" charset="0"/>
                <a:ea typeface="宋体" panose="02010600030101010101" pitchFamily="2" charset="-122"/>
              </a:rPr>
              <a:t>Wi-Fi</a:t>
            </a:r>
            <a:r>
              <a:rPr lang="zh-CN" altLang="en-US" sz="2400" dirty="0">
                <a:solidFill>
                  <a:srgbClr val="000000"/>
                </a:solidFill>
                <a:latin typeface="Arial" panose="020B0604020202020204" pitchFamily="34" charset="0"/>
                <a:ea typeface="宋体" panose="02010600030101010101" pitchFamily="2" charset="-122"/>
              </a:rPr>
              <a:t>模块配网模式），设置了</a:t>
            </a:r>
            <a:r>
              <a:rPr lang="en-US" altLang="zh-CN" sz="2400" dirty="0">
                <a:solidFill>
                  <a:srgbClr val="000000"/>
                </a:solidFill>
                <a:latin typeface="Arial" panose="020B0604020202020204" pitchFamily="34" charset="0"/>
                <a:ea typeface="宋体" panose="02010600030101010101" pitchFamily="2" charset="-122"/>
              </a:rPr>
              <a:t>LED</a:t>
            </a:r>
            <a:r>
              <a:rPr lang="zh-CN" altLang="en-US" sz="2400" dirty="0">
                <a:solidFill>
                  <a:srgbClr val="000000"/>
                </a:solidFill>
                <a:latin typeface="Arial" panose="020B0604020202020204" pitchFamily="34" charset="0"/>
                <a:ea typeface="宋体" panose="02010600030101010101" pitchFamily="2" charset="-122"/>
              </a:rPr>
              <a:t>指示子板的运行情况。</a:t>
            </a:r>
          </a:p>
        </p:txBody>
      </p:sp>
    </p:spTree>
    <p:extLst>
      <p:ext uri="{BB962C8B-B14F-4D97-AF65-F5344CB8AC3E}">
        <p14:creationId xmlns:p14="http://schemas.microsoft.com/office/powerpoint/2010/main" val="3152707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0C49BB8-3676-4779-91DD-020A66590F31}"/>
              </a:ext>
            </a:extLst>
          </p:cNvPr>
          <p:cNvPicPr>
            <a:picLocks noChangeAspect="1"/>
          </p:cNvPicPr>
          <p:nvPr/>
        </p:nvPicPr>
        <p:blipFill>
          <a:blip r:embed="rId2"/>
          <a:stretch>
            <a:fillRect/>
          </a:stretch>
        </p:blipFill>
        <p:spPr>
          <a:xfrm>
            <a:off x="1524000" y="1052736"/>
            <a:ext cx="9144000" cy="5021580"/>
          </a:xfrm>
          <a:prstGeom prst="rect">
            <a:avLst/>
          </a:prstGeom>
        </p:spPr>
      </p:pic>
    </p:spTree>
    <p:extLst>
      <p:ext uri="{BB962C8B-B14F-4D97-AF65-F5344CB8AC3E}">
        <p14:creationId xmlns:p14="http://schemas.microsoft.com/office/powerpoint/2010/main" val="625670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7F11E36-DD7F-4040-902E-3C1A6532A0C0}"/>
              </a:ext>
            </a:extLst>
          </p:cNvPr>
          <p:cNvPicPr>
            <a:picLocks noChangeAspect="1"/>
          </p:cNvPicPr>
          <p:nvPr/>
        </p:nvPicPr>
        <p:blipFill>
          <a:blip r:embed="rId2"/>
          <a:stretch>
            <a:fillRect/>
          </a:stretch>
        </p:blipFill>
        <p:spPr>
          <a:xfrm>
            <a:off x="3084057" y="1556587"/>
            <a:ext cx="6023886" cy="5094369"/>
          </a:xfrm>
          <a:prstGeom prst="rect">
            <a:avLst/>
          </a:prstGeom>
        </p:spPr>
      </p:pic>
      <p:sp>
        <p:nvSpPr>
          <p:cNvPr id="3" name="文本框 2">
            <a:extLst>
              <a:ext uri="{FF2B5EF4-FFF2-40B4-BE49-F238E27FC236}">
                <a16:creationId xmlns:a16="http://schemas.microsoft.com/office/drawing/2014/main" id="{205A8003-9C10-473D-A450-4FCB0AD08A5D}"/>
              </a:ext>
            </a:extLst>
          </p:cNvPr>
          <p:cNvSpPr txBox="1"/>
          <p:nvPr/>
        </p:nvSpPr>
        <p:spPr>
          <a:xfrm>
            <a:off x="4007768" y="908721"/>
            <a:ext cx="4572000" cy="646331"/>
          </a:xfrm>
          <a:prstGeom prst="rect">
            <a:avLst/>
          </a:prstGeom>
          <a:noFill/>
        </p:spPr>
        <p:txBody>
          <a:bodyPr wrap="square">
            <a:spAutoFit/>
          </a:bodyPr>
          <a:lstStyle/>
          <a:p>
            <a:pPr fontAlgn="base">
              <a:spcBef>
                <a:spcPct val="0"/>
              </a:spcBef>
              <a:spcAft>
                <a:spcPct val="0"/>
              </a:spcAft>
            </a:pPr>
            <a:r>
              <a:rPr lang="zh-CN" altLang="en-US" sz="3600" b="1" dirty="0">
                <a:solidFill>
                  <a:srgbClr val="660066"/>
                </a:solidFill>
                <a:latin typeface="Arial" panose="020B0604020202020204" pitchFamily="34" charset="0"/>
                <a:ea typeface="隶书" panose="02010509060101010101" pitchFamily="1" charset="-122"/>
              </a:rPr>
              <a:t>物联网系统架构</a:t>
            </a:r>
          </a:p>
        </p:txBody>
      </p:sp>
    </p:spTree>
    <p:extLst>
      <p:ext uri="{BB962C8B-B14F-4D97-AF65-F5344CB8AC3E}">
        <p14:creationId xmlns:p14="http://schemas.microsoft.com/office/powerpoint/2010/main" val="62701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ED6FFF-2241-4B22-923F-1DA432BBB2B9}"/>
              </a:ext>
            </a:extLst>
          </p:cNvPr>
          <p:cNvPicPr>
            <a:picLocks noChangeAspect="1"/>
          </p:cNvPicPr>
          <p:nvPr/>
        </p:nvPicPr>
        <p:blipFill>
          <a:blip r:embed="rId2"/>
          <a:stretch>
            <a:fillRect/>
          </a:stretch>
        </p:blipFill>
        <p:spPr>
          <a:xfrm>
            <a:off x="4511824" y="1144166"/>
            <a:ext cx="3942446" cy="5667265"/>
          </a:xfrm>
          <a:prstGeom prst="rect">
            <a:avLst/>
          </a:prstGeom>
        </p:spPr>
      </p:pic>
      <p:sp>
        <p:nvSpPr>
          <p:cNvPr id="4" name="文本框 3">
            <a:extLst>
              <a:ext uri="{FF2B5EF4-FFF2-40B4-BE49-F238E27FC236}">
                <a16:creationId xmlns:a16="http://schemas.microsoft.com/office/drawing/2014/main" id="{29623CA6-606D-4B2F-BCB3-005615E87124}"/>
              </a:ext>
            </a:extLst>
          </p:cNvPr>
          <p:cNvSpPr txBox="1"/>
          <p:nvPr/>
        </p:nvSpPr>
        <p:spPr>
          <a:xfrm>
            <a:off x="1816022" y="4533645"/>
            <a:ext cx="4167468" cy="1077218"/>
          </a:xfrm>
          <a:prstGeom prst="rect">
            <a:avLst/>
          </a:prstGeom>
          <a:noFill/>
        </p:spPr>
        <p:txBody>
          <a:bodyPr wrap="square">
            <a:spAutoFit/>
          </a:bodyPr>
          <a:lstStyle/>
          <a:p>
            <a:pPr algn="ctr" fontAlgn="base">
              <a:spcBef>
                <a:spcPct val="0"/>
              </a:spcBef>
              <a:spcAft>
                <a:spcPct val="0"/>
              </a:spcAft>
            </a:pPr>
            <a:r>
              <a:rPr lang="zh-CN" altLang="en-US" sz="2400" b="1" dirty="0">
                <a:solidFill>
                  <a:srgbClr val="000000"/>
                </a:solidFill>
                <a:latin typeface="宋体"/>
                <a:ea typeface="宋体"/>
              </a:rPr>
              <a:t>感知层</a:t>
            </a:r>
            <a:endParaRPr lang="en-US" altLang="zh-CN" sz="2400" b="1" dirty="0">
              <a:solidFill>
                <a:srgbClr val="000000"/>
              </a:solidFill>
              <a:latin typeface="宋体"/>
              <a:ea typeface="宋体"/>
            </a:endParaRPr>
          </a:p>
          <a:p>
            <a:pPr fontAlgn="base">
              <a:spcBef>
                <a:spcPct val="0"/>
              </a:spcBef>
              <a:spcAft>
                <a:spcPct val="0"/>
              </a:spcAft>
            </a:pPr>
            <a:r>
              <a:rPr lang="zh-CN" altLang="en-US" sz="2000" dirty="0">
                <a:solidFill>
                  <a:srgbClr val="000000"/>
                </a:solidFill>
                <a:latin typeface="Arial" panose="020B0604020202020204" pitchFamily="34" charset="0"/>
                <a:ea typeface="宋体" panose="02010600030101010101" pitchFamily="2" charset="-122"/>
              </a:rPr>
              <a:t>芯片：物联网的“大脑”</a:t>
            </a:r>
            <a:endParaRPr lang="en-US" altLang="zh-CN" sz="2000" dirty="0">
              <a:solidFill>
                <a:srgbClr val="000000"/>
              </a:solidFill>
              <a:latin typeface="Arial" panose="020B0604020202020204" pitchFamily="34" charset="0"/>
              <a:ea typeface="宋体" panose="02010600030101010101" pitchFamily="2" charset="-122"/>
            </a:endParaRPr>
          </a:p>
          <a:p>
            <a:pPr fontAlgn="base">
              <a:spcBef>
                <a:spcPct val="0"/>
              </a:spcBef>
              <a:spcAft>
                <a:spcPct val="0"/>
              </a:spcAft>
            </a:pPr>
            <a:r>
              <a:rPr lang="zh-CN" altLang="en-US" sz="2000" dirty="0">
                <a:solidFill>
                  <a:srgbClr val="000000"/>
                </a:solidFill>
                <a:latin typeface="Arial" panose="020B0604020202020204" pitchFamily="34" charset="0"/>
                <a:ea typeface="宋体" panose="02010600030101010101" pitchFamily="2" charset="-122"/>
              </a:rPr>
              <a:t>传感器：物联网的“五官”</a:t>
            </a:r>
          </a:p>
        </p:txBody>
      </p:sp>
      <p:cxnSp>
        <p:nvCxnSpPr>
          <p:cNvPr id="6" name="直接箭头连接符 5">
            <a:extLst>
              <a:ext uri="{FF2B5EF4-FFF2-40B4-BE49-F238E27FC236}">
                <a16:creationId xmlns:a16="http://schemas.microsoft.com/office/drawing/2014/main" id="{0D2A4045-E243-4A15-A37F-6D5ECA2DD648}"/>
              </a:ext>
            </a:extLst>
          </p:cNvPr>
          <p:cNvCxnSpPr/>
          <p:nvPr/>
        </p:nvCxnSpPr>
        <p:spPr bwMode="auto">
          <a:xfrm>
            <a:off x="4764624" y="1587302"/>
            <a:ext cx="809064" cy="0"/>
          </a:xfrm>
          <a:prstGeom prst="straightConnector1">
            <a:avLst/>
          </a:prstGeom>
          <a:solidFill>
            <a:schemeClr val="accent1"/>
          </a:solidFill>
          <a:ln w="57150" cap="flat" cmpd="sng" algn="ctr">
            <a:solidFill>
              <a:schemeClr val="tx1"/>
            </a:solidFill>
            <a:prstDash val="solid"/>
            <a:round/>
            <a:headEnd type="none" w="med" len="med"/>
            <a:tailEnd type="triangle"/>
          </a:ln>
        </p:spPr>
      </p:cxnSp>
      <p:sp>
        <p:nvSpPr>
          <p:cNvPr id="8" name="文本框 7">
            <a:extLst>
              <a:ext uri="{FF2B5EF4-FFF2-40B4-BE49-F238E27FC236}">
                <a16:creationId xmlns:a16="http://schemas.microsoft.com/office/drawing/2014/main" id="{17448FA1-269F-4816-9A4E-708846E0D75E}"/>
              </a:ext>
            </a:extLst>
          </p:cNvPr>
          <p:cNvSpPr txBox="1"/>
          <p:nvPr/>
        </p:nvSpPr>
        <p:spPr>
          <a:xfrm>
            <a:off x="3287688" y="1448448"/>
            <a:ext cx="4572000" cy="461665"/>
          </a:xfrm>
          <a:prstGeom prst="rect">
            <a:avLst/>
          </a:prstGeom>
          <a:noFill/>
        </p:spPr>
        <p:txBody>
          <a:bodyPr wrap="square">
            <a:spAutoFit/>
          </a:bodyPr>
          <a:lstStyle/>
          <a:p>
            <a:pPr fontAlgn="base">
              <a:spcBef>
                <a:spcPct val="0"/>
              </a:spcBef>
              <a:spcAft>
                <a:spcPct val="0"/>
              </a:spcAft>
            </a:pPr>
            <a:r>
              <a:rPr lang="zh-CN" altLang="en-US" sz="2400" b="1" dirty="0">
                <a:solidFill>
                  <a:srgbClr val="000000"/>
                </a:solidFill>
                <a:latin typeface="Arial" panose="020B0604020202020204" pitchFamily="34" charset="0"/>
                <a:ea typeface="宋体" panose="02010600030101010101" pitchFamily="2" charset="-122"/>
              </a:rPr>
              <a:t>应用层</a:t>
            </a:r>
            <a:endParaRPr lang="en-US" altLang="zh-CN" sz="2400" b="1" dirty="0">
              <a:solidFill>
                <a:srgbClr val="000000"/>
              </a:solidFill>
              <a:latin typeface="Arial" panose="020B0604020202020204" pitchFamily="34" charset="0"/>
              <a:ea typeface="宋体" panose="02010600030101010101" pitchFamily="2" charset="-122"/>
            </a:endParaRPr>
          </a:p>
        </p:txBody>
      </p:sp>
      <p:sp>
        <p:nvSpPr>
          <p:cNvPr id="10" name="文本框 9">
            <a:extLst>
              <a:ext uri="{FF2B5EF4-FFF2-40B4-BE49-F238E27FC236}">
                <a16:creationId xmlns:a16="http://schemas.microsoft.com/office/drawing/2014/main" id="{9CA43FB8-9778-4184-A2B3-BD59E13B6901}"/>
              </a:ext>
            </a:extLst>
          </p:cNvPr>
          <p:cNvSpPr txBox="1"/>
          <p:nvPr/>
        </p:nvSpPr>
        <p:spPr>
          <a:xfrm>
            <a:off x="3287688" y="2418539"/>
            <a:ext cx="4572000" cy="461665"/>
          </a:xfrm>
          <a:prstGeom prst="rect">
            <a:avLst/>
          </a:prstGeom>
          <a:noFill/>
        </p:spPr>
        <p:txBody>
          <a:bodyPr wrap="square">
            <a:spAutoFit/>
          </a:bodyPr>
          <a:lstStyle/>
          <a:p>
            <a:pPr fontAlgn="base">
              <a:spcBef>
                <a:spcPct val="0"/>
              </a:spcBef>
              <a:spcAft>
                <a:spcPct val="0"/>
              </a:spcAft>
            </a:pPr>
            <a:r>
              <a:rPr lang="zh-CN" altLang="en-US" sz="2400" b="1" dirty="0">
                <a:solidFill>
                  <a:srgbClr val="000000"/>
                </a:solidFill>
                <a:latin typeface="Arial" panose="020B0604020202020204" pitchFamily="34" charset="0"/>
                <a:ea typeface="宋体" panose="02010600030101010101" pitchFamily="2" charset="-122"/>
              </a:rPr>
              <a:t>平台层</a:t>
            </a:r>
          </a:p>
        </p:txBody>
      </p:sp>
      <p:sp>
        <p:nvSpPr>
          <p:cNvPr id="12" name="文本框 11">
            <a:extLst>
              <a:ext uri="{FF2B5EF4-FFF2-40B4-BE49-F238E27FC236}">
                <a16:creationId xmlns:a16="http://schemas.microsoft.com/office/drawing/2014/main" id="{EF0BEA03-FFCA-4E61-869F-68D63725405E}"/>
              </a:ext>
            </a:extLst>
          </p:cNvPr>
          <p:cNvSpPr txBox="1"/>
          <p:nvPr/>
        </p:nvSpPr>
        <p:spPr>
          <a:xfrm>
            <a:off x="3359696" y="3444718"/>
            <a:ext cx="4572000" cy="461665"/>
          </a:xfrm>
          <a:prstGeom prst="rect">
            <a:avLst/>
          </a:prstGeom>
          <a:noFill/>
        </p:spPr>
        <p:txBody>
          <a:bodyPr wrap="square">
            <a:spAutoFit/>
          </a:bodyPr>
          <a:lstStyle/>
          <a:p>
            <a:pPr fontAlgn="base">
              <a:spcBef>
                <a:spcPct val="0"/>
              </a:spcBef>
              <a:spcAft>
                <a:spcPct val="0"/>
              </a:spcAft>
            </a:pPr>
            <a:r>
              <a:rPr lang="zh-CN" altLang="en-US" sz="2400" b="1" dirty="0">
                <a:solidFill>
                  <a:srgbClr val="000000"/>
                </a:solidFill>
                <a:latin typeface="Arial" panose="020B0604020202020204" pitchFamily="34" charset="0"/>
                <a:ea typeface="宋体" panose="02010600030101010101" pitchFamily="2" charset="-122"/>
              </a:rPr>
              <a:t>网络层</a:t>
            </a:r>
          </a:p>
        </p:txBody>
      </p:sp>
      <p:cxnSp>
        <p:nvCxnSpPr>
          <p:cNvPr id="13" name="直接箭头连接符 12">
            <a:extLst>
              <a:ext uri="{FF2B5EF4-FFF2-40B4-BE49-F238E27FC236}">
                <a16:creationId xmlns:a16="http://schemas.microsoft.com/office/drawing/2014/main" id="{F806EB82-3E0A-4CBD-AB70-D3126A34A2AD}"/>
              </a:ext>
            </a:extLst>
          </p:cNvPr>
          <p:cNvCxnSpPr/>
          <p:nvPr/>
        </p:nvCxnSpPr>
        <p:spPr bwMode="auto">
          <a:xfrm>
            <a:off x="4821789" y="4801004"/>
            <a:ext cx="809064" cy="0"/>
          </a:xfrm>
          <a:prstGeom prst="straightConnector1">
            <a:avLst/>
          </a:prstGeom>
          <a:solidFill>
            <a:schemeClr val="accent1"/>
          </a:solidFill>
          <a:ln w="57150" cap="flat" cmpd="sng" algn="ctr">
            <a:solidFill>
              <a:schemeClr val="tx1"/>
            </a:solidFill>
            <a:prstDash val="solid"/>
            <a:round/>
            <a:headEnd type="none" w="med" len="med"/>
            <a:tailEnd type="triangle"/>
          </a:ln>
        </p:spPr>
      </p:cxnSp>
      <p:pic>
        <p:nvPicPr>
          <p:cNvPr id="14" name="图片 13">
            <a:extLst>
              <a:ext uri="{FF2B5EF4-FFF2-40B4-BE49-F238E27FC236}">
                <a16:creationId xmlns:a16="http://schemas.microsoft.com/office/drawing/2014/main" id="{6B5E4965-1F80-477C-A637-C03200B8CC9C}"/>
              </a:ext>
            </a:extLst>
          </p:cNvPr>
          <p:cNvPicPr>
            <a:picLocks noChangeAspect="1"/>
          </p:cNvPicPr>
          <p:nvPr/>
        </p:nvPicPr>
        <p:blipFill>
          <a:blip r:embed="rId3"/>
          <a:stretch>
            <a:fillRect/>
          </a:stretch>
        </p:blipFill>
        <p:spPr>
          <a:xfrm>
            <a:off x="4833831" y="2418539"/>
            <a:ext cx="981541" cy="335309"/>
          </a:xfrm>
          <a:prstGeom prst="rect">
            <a:avLst/>
          </a:prstGeom>
        </p:spPr>
      </p:pic>
      <p:pic>
        <p:nvPicPr>
          <p:cNvPr id="15" name="图片 14">
            <a:extLst>
              <a:ext uri="{FF2B5EF4-FFF2-40B4-BE49-F238E27FC236}">
                <a16:creationId xmlns:a16="http://schemas.microsoft.com/office/drawing/2014/main" id="{A9C063BF-4FA6-4D13-93C7-8213DAED7D4A}"/>
              </a:ext>
            </a:extLst>
          </p:cNvPr>
          <p:cNvPicPr>
            <a:picLocks noChangeAspect="1"/>
          </p:cNvPicPr>
          <p:nvPr/>
        </p:nvPicPr>
        <p:blipFill>
          <a:blip r:embed="rId3"/>
          <a:stretch>
            <a:fillRect/>
          </a:stretch>
        </p:blipFill>
        <p:spPr>
          <a:xfrm>
            <a:off x="4821790" y="3523783"/>
            <a:ext cx="981541" cy="335309"/>
          </a:xfrm>
          <a:prstGeom prst="rect">
            <a:avLst/>
          </a:prstGeom>
        </p:spPr>
      </p:pic>
      <p:pic>
        <p:nvPicPr>
          <p:cNvPr id="18" name="图片 17">
            <a:extLst>
              <a:ext uri="{FF2B5EF4-FFF2-40B4-BE49-F238E27FC236}">
                <a16:creationId xmlns:a16="http://schemas.microsoft.com/office/drawing/2014/main" id="{8BC2307F-12C4-4F15-9BA1-D4100BFC9C31}"/>
              </a:ext>
            </a:extLst>
          </p:cNvPr>
          <p:cNvPicPr>
            <a:picLocks noChangeAspect="1"/>
          </p:cNvPicPr>
          <p:nvPr/>
        </p:nvPicPr>
        <p:blipFill>
          <a:blip r:embed="rId3"/>
          <a:stretch>
            <a:fillRect/>
          </a:stretch>
        </p:blipFill>
        <p:spPr>
          <a:xfrm rot="10800000">
            <a:off x="7793361" y="2386038"/>
            <a:ext cx="981541" cy="335309"/>
          </a:xfrm>
          <a:prstGeom prst="rect">
            <a:avLst/>
          </a:prstGeom>
        </p:spPr>
      </p:pic>
      <p:pic>
        <p:nvPicPr>
          <p:cNvPr id="19" name="图片 18">
            <a:extLst>
              <a:ext uri="{FF2B5EF4-FFF2-40B4-BE49-F238E27FC236}">
                <a16:creationId xmlns:a16="http://schemas.microsoft.com/office/drawing/2014/main" id="{7601F260-1507-48F4-8115-31D70C4BD43A}"/>
              </a:ext>
            </a:extLst>
          </p:cNvPr>
          <p:cNvPicPr>
            <a:picLocks noChangeAspect="1"/>
          </p:cNvPicPr>
          <p:nvPr/>
        </p:nvPicPr>
        <p:blipFill>
          <a:blip r:embed="rId3"/>
          <a:stretch>
            <a:fillRect/>
          </a:stretch>
        </p:blipFill>
        <p:spPr>
          <a:xfrm rot="10800000">
            <a:off x="7666210" y="3573016"/>
            <a:ext cx="981541" cy="335309"/>
          </a:xfrm>
          <a:prstGeom prst="rect">
            <a:avLst/>
          </a:prstGeom>
        </p:spPr>
      </p:pic>
      <p:pic>
        <p:nvPicPr>
          <p:cNvPr id="20" name="图片 19">
            <a:extLst>
              <a:ext uri="{FF2B5EF4-FFF2-40B4-BE49-F238E27FC236}">
                <a16:creationId xmlns:a16="http://schemas.microsoft.com/office/drawing/2014/main" id="{96A642A3-4C4E-45F6-BE32-246DBFCEEDE0}"/>
              </a:ext>
            </a:extLst>
          </p:cNvPr>
          <p:cNvPicPr>
            <a:picLocks noChangeAspect="1"/>
          </p:cNvPicPr>
          <p:nvPr/>
        </p:nvPicPr>
        <p:blipFill>
          <a:blip r:embed="rId3"/>
          <a:stretch>
            <a:fillRect/>
          </a:stretch>
        </p:blipFill>
        <p:spPr>
          <a:xfrm rot="10800000">
            <a:off x="7633045" y="4643446"/>
            <a:ext cx="981541" cy="335309"/>
          </a:xfrm>
          <a:prstGeom prst="rect">
            <a:avLst/>
          </a:prstGeom>
        </p:spPr>
      </p:pic>
      <p:sp>
        <p:nvSpPr>
          <p:cNvPr id="21" name="文本框 20">
            <a:extLst>
              <a:ext uri="{FF2B5EF4-FFF2-40B4-BE49-F238E27FC236}">
                <a16:creationId xmlns:a16="http://schemas.microsoft.com/office/drawing/2014/main" id="{A246BEC8-DAF8-4382-A00E-5C908902A19F}"/>
              </a:ext>
            </a:extLst>
          </p:cNvPr>
          <p:cNvSpPr txBox="1"/>
          <p:nvPr/>
        </p:nvSpPr>
        <p:spPr>
          <a:xfrm>
            <a:off x="8673863" y="3518811"/>
            <a:ext cx="4572000" cy="461665"/>
          </a:xfrm>
          <a:prstGeom prst="rect">
            <a:avLst/>
          </a:prstGeom>
          <a:noFill/>
        </p:spPr>
        <p:txBody>
          <a:bodyPr wrap="square">
            <a:spAutoFit/>
          </a:bodyPr>
          <a:lstStyle/>
          <a:p>
            <a:pPr fontAlgn="base">
              <a:spcBef>
                <a:spcPct val="0"/>
              </a:spcBef>
              <a:spcAft>
                <a:spcPct val="0"/>
              </a:spcAft>
            </a:pPr>
            <a:r>
              <a:rPr lang="en-US" altLang="zh-CN" sz="2400" b="1" dirty="0" err="1">
                <a:solidFill>
                  <a:srgbClr val="000000"/>
                </a:solidFill>
                <a:latin typeface="Arial" panose="020B0604020202020204" pitchFamily="34" charset="0"/>
                <a:ea typeface="宋体" panose="02010600030101010101" pitchFamily="2" charset="-122"/>
              </a:rPr>
              <a:t>WiFi</a:t>
            </a:r>
            <a:r>
              <a:rPr lang="zh-CN" altLang="en-US" sz="2400" b="1" dirty="0">
                <a:solidFill>
                  <a:srgbClr val="000000"/>
                </a:solidFill>
                <a:latin typeface="Arial" panose="020B0604020202020204" pitchFamily="34" charset="0"/>
                <a:ea typeface="宋体" panose="02010600030101010101" pitchFamily="2" charset="-122"/>
              </a:rPr>
              <a:t>模块</a:t>
            </a:r>
          </a:p>
        </p:txBody>
      </p:sp>
      <p:sp>
        <p:nvSpPr>
          <p:cNvPr id="22" name="文本框 21">
            <a:extLst>
              <a:ext uri="{FF2B5EF4-FFF2-40B4-BE49-F238E27FC236}">
                <a16:creationId xmlns:a16="http://schemas.microsoft.com/office/drawing/2014/main" id="{23B7D963-C3ED-4187-9B5B-A4EF4A28CF4D}"/>
              </a:ext>
            </a:extLst>
          </p:cNvPr>
          <p:cNvSpPr txBox="1"/>
          <p:nvPr/>
        </p:nvSpPr>
        <p:spPr>
          <a:xfrm>
            <a:off x="8774901" y="2292183"/>
            <a:ext cx="4572000" cy="461665"/>
          </a:xfrm>
          <a:prstGeom prst="rect">
            <a:avLst/>
          </a:prstGeom>
          <a:noFill/>
        </p:spPr>
        <p:txBody>
          <a:bodyPr wrap="square">
            <a:spAutoFit/>
          </a:bodyPr>
          <a:lstStyle/>
          <a:p>
            <a:pPr fontAlgn="base">
              <a:spcBef>
                <a:spcPct val="0"/>
              </a:spcBef>
              <a:spcAft>
                <a:spcPct val="0"/>
              </a:spcAft>
            </a:pPr>
            <a:r>
              <a:rPr lang="zh-CN" altLang="en-US" sz="2400" b="1" dirty="0">
                <a:solidFill>
                  <a:srgbClr val="000000"/>
                </a:solidFill>
                <a:latin typeface="Arial" panose="020B0604020202020204" pitchFamily="34" charset="0"/>
                <a:ea typeface="宋体" panose="02010600030101010101" pitchFamily="2" charset="-122"/>
              </a:rPr>
              <a:t>阿里云平台</a:t>
            </a:r>
          </a:p>
        </p:txBody>
      </p:sp>
      <p:sp>
        <p:nvSpPr>
          <p:cNvPr id="23" name="文本框 22">
            <a:extLst>
              <a:ext uri="{FF2B5EF4-FFF2-40B4-BE49-F238E27FC236}">
                <a16:creationId xmlns:a16="http://schemas.microsoft.com/office/drawing/2014/main" id="{09179BB5-7F6F-4843-B58C-E5BBC2B505BF}"/>
              </a:ext>
            </a:extLst>
          </p:cNvPr>
          <p:cNvSpPr txBox="1"/>
          <p:nvPr/>
        </p:nvSpPr>
        <p:spPr>
          <a:xfrm>
            <a:off x="8708366" y="4570172"/>
            <a:ext cx="1861310" cy="461665"/>
          </a:xfrm>
          <a:prstGeom prst="rect">
            <a:avLst/>
          </a:prstGeom>
          <a:noFill/>
        </p:spPr>
        <p:txBody>
          <a:bodyPr wrap="square">
            <a:spAutoFit/>
          </a:bodyPr>
          <a:lstStyle/>
          <a:p>
            <a:pPr fontAlgn="base">
              <a:spcBef>
                <a:spcPct val="0"/>
              </a:spcBef>
              <a:spcAft>
                <a:spcPct val="0"/>
              </a:spcAft>
            </a:pPr>
            <a:r>
              <a:rPr lang="en-US" altLang="zh-CN" sz="2400" dirty="0">
                <a:solidFill>
                  <a:srgbClr val="222222"/>
                </a:solidFill>
                <a:latin typeface="Arial" panose="020B0604020202020204" pitchFamily="34" charset="0"/>
                <a:ea typeface="宋体" panose="02010600030101010101" pitchFamily="2" charset="-122"/>
              </a:rPr>
              <a:t>Arduino</a:t>
            </a:r>
            <a:endParaRPr lang="zh-CN" altLang="en-US" sz="2400" b="1" dirty="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271015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3"/>
  <p:tag name="KSO_WM_TEMPLATE_SCENE_ID" val="1"/>
  <p:tag name="KSO_WM_TEMPLATE_JOB_ID" val="3"/>
  <p:tag name="KSO_WM_TEMPLATE_TOPIC_DEFAULT" val="0"/>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3267</Words>
  <Application>Microsoft Office PowerPoint</Application>
  <PresentationFormat>宽屏</PresentationFormat>
  <Paragraphs>183</Paragraphs>
  <Slides>63</Slides>
  <Notes>12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63</vt:i4>
      </vt:variant>
    </vt:vector>
  </HeadingPairs>
  <TitlesOfParts>
    <vt:vector size="71" baseType="lpstr">
      <vt:lpstr>-apple-system</vt:lpstr>
      <vt:lpstr>等线</vt:lpstr>
      <vt:lpstr>黑体</vt:lpstr>
      <vt:lpstr>隶书</vt:lpstr>
      <vt:lpstr>宋体</vt:lpstr>
      <vt:lpstr>Arial</vt:lpstr>
      <vt:lpstr>Wingdings</vt:lpstr>
      <vt:lpstr>自定义设计方案</vt:lpstr>
      <vt:lpstr> 智慧云平台创新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智慧云平台创新   </dc:title>
  <dc:creator>刘 修铭</dc:creator>
  <cp:lastModifiedBy>刘 修铭</cp:lastModifiedBy>
  <cp:revision>1</cp:revision>
  <dcterms:created xsi:type="dcterms:W3CDTF">2022-12-14T04:19:34Z</dcterms:created>
  <dcterms:modified xsi:type="dcterms:W3CDTF">2022-12-14T04:20:40Z</dcterms:modified>
</cp:coreProperties>
</file>